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6" r:id="rId11"/>
    <p:sldId id="266" r:id="rId12"/>
    <p:sldId id="267" r:id="rId13"/>
    <p:sldId id="268" r:id="rId14"/>
    <p:sldId id="300" r:id="rId15"/>
    <p:sldId id="30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285" r:id="rId31"/>
    <p:sldId id="309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7556500" cy="10680700"/>
  <p:notesSz cx="6858000" cy="9144000"/>
  <p:defaultTextStyle>
    <a:defPPr>
      <a:defRPr lang="e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/>
    <p:restoredTop sz="94648"/>
  </p:normalViewPr>
  <p:slideViewPr>
    <p:cSldViewPr>
      <p:cViewPr>
        <p:scale>
          <a:sx n="92" d="100"/>
          <a:sy n="92" d="100"/>
        </p:scale>
        <p:origin x="2672" y="144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0D6B-EA52-A54F-9666-9085B24A0D4B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49BB1-1823-3B4F-A905-35084B49E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28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49BB1-1823-3B4F-A905-35084B49E5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05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49BB1-1823-3B4F-A905-35084B49E5D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92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9/18/20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9/18/20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9/18/20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9/18/20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9/18/20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9/18/20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9/18/20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9/18/20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9/18/20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9/18/20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9/18/20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9/18/20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.radacal@iniia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371396" y="9309100"/>
            <a:ext cx="3046814" cy="11176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tima" panose="02000503060000020004" pitchFamily="2" charset="0"/>
            </a:endParaRPr>
          </a:p>
        </p:txBody>
      </p:sp>
      <p:sp>
        <p:nvSpPr>
          <p:cNvPr id="21" name="TextBox 2"/>
          <p:cNvSpPr txBox="1"/>
          <p:nvPr/>
        </p:nvSpPr>
        <p:spPr>
          <a:xfrm>
            <a:off x="4291997" y="3180110"/>
            <a:ext cx="1286057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1265"/>
              </a:lnSpc>
            </a:pP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Financing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conquest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53657" y="3733810"/>
            <a:ext cx="4049185" cy="9584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900"/>
              </a:lnSpc>
              <a:tabLst>
                <a:tab pos="1854200" algn="l"/>
              </a:tabLst>
            </a:pPr>
            <a:r>
              <a:rPr lang="fr-FR" sz="2400" b="1" dirty="0">
                <a:solidFill>
                  <a:srgbClr val="000000"/>
                </a:solidFill>
                <a:latin typeface="Optima" panose="02000503060000020004" pitchFamily="2" charset="0"/>
                <a:ea typeface="Cambria Math" panose="02040503050406030204" pitchFamily="18" charset="0"/>
                <a:cs typeface="Cordia New" panose="020B0304020202020204" pitchFamily="34" charset="-34"/>
              </a:rPr>
              <a:t>DOSSIER DE SOUSCRIPTION</a:t>
            </a:r>
          </a:p>
          <a:p>
            <a:pPr algn="ctr">
              <a:lnSpc>
                <a:spcPts val="3900"/>
              </a:lnSpc>
              <a:tabLst>
                <a:tab pos="1854200" algn="l"/>
              </a:tabLst>
            </a:pPr>
            <a:r>
              <a:rPr lang="fr-FR" sz="2400" b="1" dirty="0">
                <a:solidFill>
                  <a:srgbClr val="000000"/>
                </a:solidFill>
                <a:latin typeface="Optima" panose="02000503060000020004" pitchFamily="2" charset="0"/>
                <a:ea typeface="Cambria Math" panose="02040503050406030204" pitchFamily="18" charset="0"/>
                <a:cs typeface="Cordia New" panose="020B0304020202020204" pitchFamily="34" charset="-34"/>
              </a:rPr>
              <a:t>2020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99185" y="4947741"/>
            <a:ext cx="4271683" cy="32342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2530"/>
              </a:lnSpc>
            </a:pPr>
            <a:r>
              <a:rPr lang="fr-FR" sz="22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FIP INIIAM N°1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89100" y="5565893"/>
            <a:ext cx="3715120" cy="18626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171450" indent="-171450">
              <a:lnSpc>
                <a:spcPts val="1380"/>
              </a:lnSpc>
              <a:buClr>
                <a:schemeClr val="accent2"/>
              </a:buClr>
              <a:buFont typeface="Wingdings" charset="2"/>
              <a:buChar char="q"/>
            </a:pPr>
            <a:r>
              <a:rPr lang="fr-FR" sz="120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MANDAT DE RECHERCHE en 2 exemplaires</a:t>
            </a:r>
          </a:p>
          <a:p>
            <a:pPr marL="171450" indent="-171450">
              <a:lnSpc>
                <a:spcPts val="1380"/>
              </a:lnSpc>
              <a:buClr>
                <a:schemeClr val="accent2"/>
              </a:buClr>
              <a:buFont typeface="Wingdings" charset="2"/>
              <a:buChar char="q"/>
            </a:pPr>
            <a:r>
              <a:rPr lang="fr-FR" sz="120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BULLETIN DE SOUSCRIPTION en 2 exemplaires</a:t>
            </a:r>
          </a:p>
          <a:p>
            <a:pPr marL="171450" indent="-171450">
              <a:lnSpc>
                <a:spcPts val="1380"/>
              </a:lnSpc>
              <a:buClr>
                <a:schemeClr val="accent2"/>
              </a:buClr>
              <a:buFont typeface="Wingdings" charset="2"/>
              <a:buChar char="q"/>
            </a:pPr>
            <a:r>
              <a:rPr lang="fr-FR" sz="120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CONDITIONS GENERALES en 2 exemplaires</a:t>
            </a:r>
          </a:p>
          <a:p>
            <a:pPr marL="171450" indent="-171450">
              <a:lnSpc>
                <a:spcPts val="1380"/>
              </a:lnSpc>
              <a:buClr>
                <a:schemeClr val="accent2"/>
              </a:buClr>
              <a:buFont typeface="Wingdings" charset="2"/>
              <a:buChar char="q"/>
            </a:pPr>
            <a:r>
              <a:rPr lang="fr-FR" sz="12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POUVOIRS en 2 exemplaires</a:t>
            </a:r>
          </a:p>
          <a:p>
            <a:pPr marL="171450" indent="-171450">
              <a:lnSpc>
                <a:spcPts val="1380"/>
              </a:lnSpc>
              <a:buClr>
                <a:schemeClr val="accent2"/>
              </a:buClr>
              <a:buFont typeface="Wingdings" charset="2"/>
              <a:buChar char="q"/>
            </a:pPr>
            <a:r>
              <a:rPr lang="fr-FR" sz="120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DECLARATION DU CONJOINT</a:t>
            </a:r>
          </a:p>
          <a:p>
            <a:pPr marL="171450" indent="-171450">
              <a:lnSpc>
                <a:spcPts val="1380"/>
              </a:lnSpc>
              <a:buClr>
                <a:schemeClr val="accent2"/>
              </a:buClr>
              <a:buFont typeface="Wingdings" charset="2"/>
              <a:buChar char="q"/>
            </a:pPr>
            <a:r>
              <a:rPr lang="fr-FR" sz="120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DECLARATION D’ORIGINE DES FONDS</a:t>
            </a:r>
          </a:p>
          <a:p>
            <a:pPr marL="171450" indent="-171450">
              <a:lnSpc>
                <a:spcPts val="1380"/>
              </a:lnSpc>
              <a:buClr>
                <a:schemeClr val="accent2"/>
              </a:buClr>
              <a:buFont typeface="Wingdings" charset="2"/>
              <a:buChar char="q"/>
            </a:pPr>
            <a:r>
              <a:rPr lang="fr-FR" sz="120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DECLARATION DE NON CONDAMNATION</a:t>
            </a:r>
          </a:p>
          <a:p>
            <a:pPr marL="171450" indent="-171450">
              <a:lnSpc>
                <a:spcPts val="1600"/>
              </a:lnSpc>
              <a:buClr>
                <a:schemeClr val="accent2"/>
              </a:buClr>
              <a:buFont typeface="Wingdings" charset="2"/>
              <a:buChar char="q"/>
            </a:pPr>
            <a:r>
              <a:rPr lang="fr-FR" sz="12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FORMULAIRE CERFA TNS n°11686*01 (A compléter)</a:t>
            </a:r>
            <a:br>
              <a:rPr lang="fr-FR" sz="12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fr-FR" sz="120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CONVENTION DE COMPTE COURANT</a:t>
            </a:r>
          </a:p>
          <a:p>
            <a:pPr marL="171450" indent="-171450">
              <a:lnSpc>
                <a:spcPts val="1600"/>
              </a:lnSpc>
              <a:buClr>
                <a:schemeClr val="accent2"/>
              </a:buClr>
              <a:buFont typeface="Wingdings" charset="2"/>
              <a:buChar char="q"/>
            </a:pPr>
            <a:r>
              <a:rPr lang="fr-FR" sz="120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PROJET DE P.V. D’ASSEMBLEE GENERALE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2400" y="7569200"/>
            <a:ext cx="544701" cy="178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fr-FR" sz="1149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Joindre 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89100" y="7874000"/>
            <a:ext cx="4759893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en-CA"/>
            </a:defPPr>
            <a:lvl1pPr marL="171450" indent="-171450">
              <a:lnSpc>
                <a:spcPts val="1380"/>
              </a:lnSpc>
              <a:buClr>
                <a:schemeClr val="accent2"/>
              </a:buClr>
              <a:buFont typeface="Wingdings" charset="2"/>
              <a:buChar char="q"/>
              <a:defRPr sz="1200" spc="-10">
                <a:solidFill>
                  <a:srgbClr val="000000"/>
                </a:solidFill>
                <a:latin typeface="Kohinoor Bangla" charset="0"/>
                <a:ea typeface="Kohinoor Bangla" charset="0"/>
                <a:cs typeface="Kohinoor Bangla" charset="0"/>
              </a:defRPr>
            </a:lvl1pPr>
          </a:lstStyle>
          <a:p>
            <a:r>
              <a:rPr lang="fr-FR" dirty="0">
                <a:latin typeface="Optima" panose="02000503060000020004" pitchFamily="2" charset="0"/>
              </a:rPr>
              <a:t>Chèque d’apport à l’ordre d’INIIAM</a:t>
            </a:r>
          </a:p>
          <a:p>
            <a:r>
              <a:rPr lang="fr-FR" dirty="0">
                <a:latin typeface="Optima" panose="02000503060000020004" pitchFamily="2" charset="0"/>
              </a:rPr>
              <a:t>Chèque des frais de dossier de 200€ à l’ordre d’INIIAM</a:t>
            </a:r>
            <a:br>
              <a:rPr lang="fr-FR" dirty="0">
                <a:latin typeface="Optima" panose="02000503060000020004" pitchFamily="2" charset="0"/>
              </a:rPr>
            </a:br>
            <a:r>
              <a:rPr lang="fr-FR" dirty="0">
                <a:latin typeface="Optima" panose="02000503060000020004" pitchFamily="2" charset="0"/>
              </a:rPr>
              <a:t>Pièce d’identité du souscripteur recto verso, en cours de validité, avec</a:t>
            </a:r>
            <a:br>
              <a:rPr lang="fr-FR" dirty="0">
                <a:latin typeface="Optima" panose="02000503060000020004" pitchFamily="2" charset="0"/>
              </a:rPr>
            </a:br>
            <a:r>
              <a:rPr lang="fr-FR" dirty="0">
                <a:latin typeface="Optima" panose="02000503060000020004" pitchFamily="2" charset="0"/>
              </a:rPr>
              <a:t>la mention "certifiée conforme à l'original”</a:t>
            </a:r>
          </a:p>
          <a:p>
            <a:r>
              <a:rPr lang="fr-FR" dirty="0">
                <a:latin typeface="Optima" panose="02000503060000020004" pitchFamily="2" charset="0"/>
              </a:rPr>
              <a:t>Justificatif de domicile de moins de 3 mois</a:t>
            </a:r>
          </a:p>
          <a:p>
            <a:r>
              <a:rPr lang="fr-FR" dirty="0">
                <a:latin typeface="Optima" panose="02000503060000020004" pitchFamily="2" charset="0"/>
              </a:rPr>
              <a:t>Pièce d’identité du conjoint (si marié ou pacsé)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9385300"/>
            <a:ext cx="1813446" cy="2077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fr-FR" sz="14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Cachet de l’apporteur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93406" y="10426700"/>
            <a:ext cx="243816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1035"/>
              </a:lnSpc>
            </a:pP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  <a:p>
            <a:pPr algn="ctr">
              <a:lnSpc>
                <a:spcPts val="1035"/>
              </a:lnSpc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-948933" y="6877863"/>
            <a:ext cx="2686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Merci de ne pas agrafer les documents</a:t>
            </a:r>
          </a:p>
          <a:p>
            <a:pPr algn="ctr"/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Ne pas imprimer recto/verso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BB8821-D743-5D4C-9088-5286FA95C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7" y="1235894"/>
            <a:ext cx="5802843" cy="19297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5"/>
          <p:cNvSpPr txBox="1"/>
          <p:nvPr/>
        </p:nvSpPr>
        <p:spPr>
          <a:xfrm>
            <a:off x="419100" y="8953500"/>
            <a:ext cx="6405600" cy="7114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">
              <a:lnSpc>
                <a:spcPts val="1350"/>
              </a:lnSpc>
            </a:pP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 Présenter, avant le 3ème vendredi du mois de novembre de l'année en cours, au Mandant un dossier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complet de souscription et finalisé, notamment au niveau des différents engagements contractuels à signer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le Mandant, et assister ce dernier, le cas échéant, dans la compréhension desdits documents.</a:t>
            </a:r>
          </a:p>
          <a:p>
            <a:pPr>
              <a:lnSpc>
                <a:spcPts val="135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5994400" y="10083800"/>
            <a:ext cx="49693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</a:endParaRP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40B31AD1-B946-DE4E-933E-EF8489307E72}"/>
              </a:ext>
            </a:extLst>
          </p:cNvPr>
          <p:cNvSpPr txBox="1"/>
          <p:nvPr/>
        </p:nvSpPr>
        <p:spPr>
          <a:xfrm>
            <a:off x="457200" y="419100"/>
            <a:ext cx="1101905" cy="334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1 - OBJET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CC21E5AC-23DA-4F49-913B-45618DACFEA6}"/>
              </a:ext>
            </a:extLst>
          </p:cNvPr>
          <p:cNvSpPr txBox="1"/>
          <p:nvPr/>
        </p:nvSpPr>
        <p:spPr>
          <a:xfrm>
            <a:off x="457200" y="584200"/>
            <a:ext cx="6642100" cy="10002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confie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Mandataire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qui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l’accepte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la mission de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rechercher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de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lui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31 Mars 2021,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plusieurs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opérations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de prise de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participation dans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plusieurs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ayant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principale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location de longue durée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entreprises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exerçant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départements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collectivités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d’Outre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-Mer, de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biens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d’équipements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professionnels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éligibles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aux dispositions des articles 199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A,B &amp; C et 217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duodecies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Code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auxquelles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pourrait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souscrire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2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2B888867-0A6C-DC4C-B9A6-C75165F4DDDA}"/>
              </a:ext>
            </a:extLst>
          </p:cNvPr>
          <p:cNvSpPr txBox="1"/>
          <p:nvPr/>
        </p:nvSpPr>
        <p:spPr>
          <a:xfrm>
            <a:off x="457200" y="1752600"/>
            <a:ext cx="6198813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sein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desquelles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pourra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vocation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participer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pourront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exercer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 la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anonyme,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responsabilité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limitée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nom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collectif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industrielle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artisanale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nom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propre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0110FF99-D3C2-7C47-890F-6E720C0ACAA4}"/>
              </a:ext>
            </a:extLst>
          </p:cNvPr>
          <p:cNvSpPr txBox="1"/>
          <p:nvPr/>
        </p:nvSpPr>
        <p:spPr>
          <a:xfrm>
            <a:off x="457200" y="2260600"/>
            <a:ext cx="6165790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prise de participation, ne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visant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aucune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prise 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contrôle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ne sera pas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subordonnée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l’acquisition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d’un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pourcentage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minimum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maximum de capital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droits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sociaux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6">
            <a:extLst>
              <a:ext uri="{FF2B5EF4-FFF2-40B4-BE49-F238E27FC236}">
                <a16:creationId xmlns:a16="http://schemas.microsoft.com/office/drawing/2014/main" id="{DE0101C4-0F64-794F-8B7C-CFABF641503F}"/>
              </a:ext>
            </a:extLst>
          </p:cNvPr>
          <p:cNvSpPr txBox="1"/>
          <p:nvPr/>
        </p:nvSpPr>
        <p:spPr>
          <a:xfrm>
            <a:off x="457200" y="2768600"/>
            <a:ext cx="1171796" cy="334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2 - DURÉE</a:t>
            </a:r>
          </a:p>
          <a:p>
            <a:pPr>
              <a:lnSpc>
                <a:spcPts val="1265"/>
              </a:lnSpc>
            </a:pPr>
            <a:endParaRPr lang="en-CA" sz="11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C1324187-EC22-0E4F-8EE4-C9704068F7FD}"/>
              </a:ext>
            </a:extLst>
          </p:cNvPr>
          <p:cNvSpPr txBox="1"/>
          <p:nvPr/>
        </p:nvSpPr>
        <p:spPr>
          <a:xfrm>
            <a:off x="457200" y="2921000"/>
            <a:ext cx="7005123" cy="5319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convention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conclue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durée courant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jusqu’au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31 Mars 2021, sans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faculté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résiliation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</a:p>
          <a:p>
            <a:pPr>
              <a:lnSpc>
                <a:spcPts val="1400"/>
              </a:lnSpc>
            </a:pP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pour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l’une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l’autre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parties.</a:t>
            </a:r>
          </a:p>
          <a:p>
            <a:pPr>
              <a:lnSpc>
                <a:spcPts val="14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D189899B-91BD-8445-BEFB-98BEA821A218}"/>
              </a:ext>
            </a:extLst>
          </p:cNvPr>
          <p:cNvSpPr txBox="1"/>
          <p:nvPr/>
        </p:nvSpPr>
        <p:spPr>
          <a:xfrm>
            <a:off x="457200" y="3441700"/>
            <a:ext cx="1556516" cy="334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3 - EXCLUSIVITÉ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4CC1B464-8E06-6E44-AE25-4B231D65A429}"/>
              </a:ext>
            </a:extLst>
          </p:cNvPr>
          <p:cNvSpPr txBox="1"/>
          <p:nvPr/>
        </p:nvSpPr>
        <p:spPr>
          <a:xfrm>
            <a:off x="457200" y="3594100"/>
            <a:ext cx="6183424" cy="8335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Pendant toute la durée de la présente convention et durant les vingt quatre (24) mois suivant son expiration, le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 s’interdit de conclure, directement ou indirectement, des opérations identiques ou similaires à celles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décrites à l’article1 avec des entreprises exerçant leur activité dans les départements et collectivités d’outre-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mer qui lui auraient été présentées par le Mandataire.</a:t>
            </a:r>
          </a:p>
          <a:p>
            <a:pPr>
              <a:lnSpc>
                <a:spcPts val="133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A0CCDE66-5176-B14C-BB5F-F53F73F5839A}"/>
              </a:ext>
            </a:extLst>
          </p:cNvPr>
          <p:cNvSpPr txBox="1"/>
          <p:nvPr/>
        </p:nvSpPr>
        <p:spPr>
          <a:xfrm>
            <a:off x="457200" y="4267200"/>
            <a:ext cx="6175408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 défaut de respect par le Mandant du paragraphe ci-dessus, celui-ci sera immédiatement et de plein droit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redevable d’une somme égale à 10% du montant de l’investissement qu’il aura finalement réalisé en violation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desdites dispositions, sans mise en demeure préalable.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98878C41-F3CE-9C45-9F12-DF9A2E737197}"/>
              </a:ext>
            </a:extLst>
          </p:cNvPr>
          <p:cNvSpPr txBox="1"/>
          <p:nvPr/>
        </p:nvSpPr>
        <p:spPr>
          <a:xfrm>
            <a:off x="457200" y="4940300"/>
            <a:ext cx="246862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4 - MISSION DU MANDATAIRE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EFBF1BFE-F796-4C4A-9166-5AD6F355A586}"/>
              </a:ext>
            </a:extLst>
          </p:cNvPr>
          <p:cNvSpPr txBox="1"/>
          <p:nvPr/>
        </p:nvSpPr>
        <p:spPr>
          <a:xfrm>
            <a:off x="457200" y="5118100"/>
            <a:ext cx="222464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mission du Mandataire consistera à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0274BF42-F226-6245-B011-7EC155FC6B14}"/>
              </a:ext>
            </a:extLst>
          </p:cNvPr>
          <p:cNvSpPr txBox="1"/>
          <p:nvPr/>
        </p:nvSpPr>
        <p:spPr>
          <a:xfrm>
            <a:off x="444500" y="5448300"/>
            <a:ext cx="611096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 Rechercher, de façon confidentielle, toute opération présentant les caractéristiques mentionnées à l’article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E27C7713-C32E-CE4B-9C2E-F71D857E2B19}"/>
              </a:ext>
            </a:extLst>
          </p:cNvPr>
          <p:cNvSpPr txBox="1"/>
          <p:nvPr/>
        </p:nvSpPr>
        <p:spPr>
          <a:xfrm>
            <a:off x="444500" y="5613400"/>
            <a:ext cx="589616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 ci-avant, à laquelle le Mandant pourrait éventuellement souscrire dans la limite d’un apport d’environ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462C6D08-23A0-9443-B8B4-5703EAF42C86}"/>
              </a:ext>
            </a:extLst>
          </p:cNvPr>
          <p:cNvSpPr txBox="1"/>
          <p:nvPr/>
        </p:nvSpPr>
        <p:spPr>
          <a:xfrm>
            <a:off x="444500" y="5778500"/>
            <a:ext cx="629082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_________________________________________________________________________________________ euros ;</a:t>
            </a:r>
          </a:p>
          <a:p>
            <a:pPr>
              <a:lnSpc>
                <a:spcPts val="130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67F3781C-90FD-174B-89D2-907B95B407FE}"/>
              </a:ext>
            </a:extLst>
          </p:cNvPr>
          <p:cNvSpPr txBox="1"/>
          <p:nvPr/>
        </p:nvSpPr>
        <p:spPr>
          <a:xfrm>
            <a:off x="457200" y="6108700"/>
            <a:ext cx="6260688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réduction d’impôt à imputer du revenu de l’année en cours du mandant devra respecter la base de calcul du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tableau ci-dessous en fonction de la date de versement des sommes confiées au Mandataire :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id="{3AB8DB4A-F7B7-F342-B89C-EF5A5F8D0921}"/>
              </a:ext>
            </a:extLst>
          </p:cNvPr>
          <p:cNvSpPr txBox="1"/>
          <p:nvPr/>
        </p:nvSpPr>
        <p:spPr>
          <a:xfrm>
            <a:off x="3657600" y="7150100"/>
            <a:ext cx="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endParaRPr lang="en-CA" sz="10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150"/>
              </a:lnSpc>
            </a:pPr>
            <a:endParaRPr lang="en-CA" sz="10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0" name="TextBox 33">
            <a:extLst>
              <a:ext uri="{FF2B5EF4-FFF2-40B4-BE49-F238E27FC236}">
                <a16:creationId xmlns:a16="http://schemas.microsoft.com/office/drawing/2014/main" id="{248600D5-480B-ED45-8539-4BA602795FF3}"/>
              </a:ext>
            </a:extLst>
          </p:cNvPr>
          <p:cNvSpPr txBox="1"/>
          <p:nvPr/>
        </p:nvSpPr>
        <p:spPr>
          <a:xfrm>
            <a:off x="3644900" y="7366000"/>
            <a:ext cx="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endParaRPr lang="en-CA" sz="10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150"/>
              </a:lnSpc>
            </a:pPr>
            <a:endParaRPr lang="en-CA" sz="10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id="{2BFC981E-0FDA-1E40-B295-FB6477F26BE7}"/>
              </a:ext>
            </a:extLst>
          </p:cNvPr>
          <p:cNvSpPr txBox="1"/>
          <p:nvPr/>
        </p:nvSpPr>
        <p:spPr>
          <a:xfrm>
            <a:off x="3644900" y="7569200"/>
            <a:ext cx="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endParaRPr lang="en-CA" sz="10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150"/>
              </a:lnSpc>
            </a:pPr>
            <a:endParaRPr lang="en-CA" sz="10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2" name="TextBox 47">
            <a:extLst>
              <a:ext uri="{FF2B5EF4-FFF2-40B4-BE49-F238E27FC236}">
                <a16:creationId xmlns:a16="http://schemas.microsoft.com/office/drawing/2014/main" id="{8DC71A4E-2A49-744C-91F8-8FF364225E0E}"/>
              </a:ext>
            </a:extLst>
          </p:cNvPr>
          <p:cNvSpPr txBox="1"/>
          <p:nvPr/>
        </p:nvSpPr>
        <p:spPr>
          <a:xfrm>
            <a:off x="2501900" y="7772400"/>
            <a:ext cx="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endParaRPr lang="en-CA" sz="1000" dirty="0">
              <a:solidFill>
                <a:srgbClr val="9B2D26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150"/>
              </a:lnSpc>
            </a:pPr>
            <a:endParaRPr lang="en-CA" sz="1000" dirty="0">
              <a:solidFill>
                <a:srgbClr val="9B2D26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3" name="TextBox 49">
            <a:extLst>
              <a:ext uri="{FF2B5EF4-FFF2-40B4-BE49-F238E27FC236}">
                <a16:creationId xmlns:a16="http://schemas.microsoft.com/office/drawing/2014/main" id="{801BD9FE-017D-9E43-B7DF-6E4C61FB434F}"/>
              </a:ext>
            </a:extLst>
          </p:cNvPr>
          <p:cNvSpPr txBox="1"/>
          <p:nvPr/>
        </p:nvSpPr>
        <p:spPr>
          <a:xfrm>
            <a:off x="3644900" y="7772400"/>
            <a:ext cx="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endParaRPr lang="en-CA" sz="1000" dirty="0">
              <a:solidFill>
                <a:srgbClr val="9B2D26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150"/>
              </a:lnSpc>
            </a:pPr>
            <a:endParaRPr lang="en-CA" sz="1000" dirty="0">
              <a:solidFill>
                <a:srgbClr val="9B2D26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2" name="TextBox 54">
            <a:extLst>
              <a:ext uri="{FF2B5EF4-FFF2-40B4-BE49-F238E27FC236}">
                <a16:creationId xmlns:a16="http://schemas.microsoft.com/office/drawing/2014/main" id="{213C2472-61D7-094B-925D-3E9A5E591C18}"/>
              </a:ext>
            </a:extLst>
          </p:cNvPr>
          <p:cNvSpPr txBox="1"/>
          <p:nvPr/>
        </p:nvSpPr>
        <p:spPr>
          <a:xfrm>
            <a:off x="419100" y="8293100"/>
            <a:ext cx="6442469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Négocier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au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mieux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intérêts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modalités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réalisation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opérations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fournissant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meilleurs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efforts pour que le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puisse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souscrire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ladite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auxdites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opérations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 31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décembre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l’année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cours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plus tard ;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3B507F72-34C9-DB49-8292-1DF263357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54609"/>
              </p:ext>
            </p:extLst>
          </p:nvPr>
        </p:nvGraphicFramePr>
        <p:xfrm>
          <a:off x="1105295" y="6690975"/>
          <a:ext cx="557823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416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Date de </a:t>
                      </a:r>
                      <a:r>
                        <a:rPr lang="en-CA" sz="1000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versement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Investissement</a:t>
                      </a: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productif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Apport</a:t>
                      </a: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du</a:t>
                      </a:r>
                      <a:r>
                        <a:rPr lang="en-CA" sz="1000" b="1" baseline="0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endParaRPr lang="en-CA" sz="1000" b="1" dirty="0">
                        <a:solidFill>
                          <a:srgbClr val="FEFFFF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souscripteur</a:t>
                      </a:r>
                      <a:endParaRPr lang="en-CA" sz="1000" b="1" dirty="0">
                        <a:solidFill>
                          <a:srgbClr val="FEFFFF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Réduction</a:t>
                      </a: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d’impôt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Gain sur </a:t>
                      </a: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apport</a:t>
                      </a:r>
                      <a:endParaRPr lang="en-CA" sz="1000" b="1" dirty="0">
                        <a:solidFill>
                          <a:srgbClr val="FEFFFF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10/09 au 31/09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35,87 €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22%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is-I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01/10 au 30/12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36,77 €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01/0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mr-IN" sz="1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au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30/0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2</a:t>
                      </a:r>
                      <a:endParaRPr lang="mr-IN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37,39 €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01/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03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mr-IN" sz="1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au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31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/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03</a:t>
                      </a:r>
                      <a:endParaRPr lang="mr-IN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38,70 €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5" name="TextBox 47">
            <a:extLst>
              <a:ext uri="{FF2B5EF4-FFF2-40B4-BE49-F238E27FC236}">
                <a16:creationId xmlns:a16="http://schemas.microsoft.com/office/drawing/2014/main" id="{C7482DBF-3C29-9A40-B5DC-FA9D6EB50454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66" name="TextBox 48">
            <a:extLst>
              <a:ext uri="{FF2B5EF4-FFF2-40B4-BE49-F238E27FC236}">
                <a16:creationId xmlns:a16="http://schemas.microsoft.com/office/drawing/2014/main" id="{293CE594-504F-5447-B3BF-B2FAD61FB209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7803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/>
          <p:nvPr/>
        </p:nvSpPr>
        <p:spPr>
          <a:xfrm>
            <a:off x="457200" y="685800"/>
            <a:ext cx="297357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3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5 - RÉMUNÉRATION DU MANDATAIRE :</a:t>
            </a:r>
          </a:p>
          <a:p>
            <a:pPr>
              <a:lnSpc>
                <a:spcPts val="1265"/>
              </a:lnSpc>
            </a:pPr>
            <a:endParaRPr lang="en-CA" sz="11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850900"/>
            <a:ext cx="247728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présent mandat est consenti à titre gratuit.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193800"/>
            <a:ext cx="199253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3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6 - DROIT APPLICABLE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358900"/>
            <a:ext cx="293285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présente convention est soumise au droit français.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1511300"/>
            <a:ext cx="5926302" cy="7114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 litige ou différend, né de l’interprétation et/ou de l’exécution des présentes, qui n’aura pas été réglé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 l’amiable entre les parties, sera soumis à tout tribunal compétent du ressort du siège du mandataire,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conformément au code de l’organisation judiciaire .</a:t>
            </a:r>
          </a:p>
          <a:p>
            <a:pPr>
              <a:lnSpc>
                <a:spcPts val="135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438400"/>
            <a:ext cx="2178160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Fait à en deux exemplaires originaux, à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24500" y="2438400"/>
            <a:ext cx="174407" cy="3311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19800" y="2438400"/>
            <a:ext cx="35587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88100" y="2438400"/>
            <a:ext cx="325410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/2020</a:t>
            </a:r>
          </a:p>
          <a:p>
            <a:pPr>
              <a:lnSpc>
                <a:spcPts val="1265"/>
              </a:lnSpc>
            </a:pPr>
            <a:endParaRPr lang="en-CA" sz="1023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3048000"/>
            <a:ext cx="12134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(s) Mandant (s)</a:t>
            </a:r>
          </a:p>
          <a:p>
            <a:pPr>
              <a:lnSpc>
                <a:spcPts val="1380"/>
              </a:lnSpc>
            </a:pPr>
            <a:endParaRPr lang="en-CA" sz="121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771900" y="3048000"/>
            <a:ext cx="97142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Mandataire</a:t>
            </a:r>
          </a:p>
          <a:p>
            <a:pPr>
              <a:lnSpc>
                <a:spcPts val="1380"/>
              </a:lnSpc>
            </a:pPr>
            <a:endParaRPr lang="en-CA" sz="121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3225800"/>
            <a:ext cx="2617704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précédée de la mention manuscrite :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71900" y="3225800"/>
            <a:ext cx="2617704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précédée de la mention manuscrite :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0" y="3403600"/>
            <a:ext cx="1956305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Bon pour mandat de recherche »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771900" y="3403600"/>
            <a:ext cx="2820324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Bon pour acceptation de mandat de recherche »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E7925343-D6ED-0E47-BD55-32CE280D336C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560904C9-B465-A34B-B97D-C2349597D032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2"/>
          <p:cNvSpPr txBox="1"/>
          <p:nvPr/>
        </p:nvSpPr>
        <p:spPr>
          <a:xfrm>
            <a:off x="110580" y="533400"/>
            <a:ext cx="7335342" cy="286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CA" sz="200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BULLETIN DE SOUSCRIPTION N° :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cs typeface="Kohinoor Bangla" charset="0"/>
              </a:rPr>
              <a:t>FIP PME 97(X) N°1 </a:t>
            </a: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___-_____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0" y="1206500"/>
            <a:ext cx="93679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62400" y="1206500"/>
            <a:ext cx="1175002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CO-SOUSCRIPTEUR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38900" y="1206500"/>
            <a:ext cx="490840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TUTEUR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" y="16256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87500" y="16256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89200" y="16256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29100" y="16256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92700" y="16256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94400" y="16256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19304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962400" y="19304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4500" y="22352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962400" y="22352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4500" y="2540000"/>
            <a:ext cx="427040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.........../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81100" y="25400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65300" y="25400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962400" y="2540000"/>
            <a:ext cx="427040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.........../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86300" y="25400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270500" y="25400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44500" y="28448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962400" y="28448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19100" y="31242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949700" y="31242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19100" y="37338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949700" y="37338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93700" y="40894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924300" y="41021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31800" y="4914900"/>
            <a:ext cx="109356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Situation familiale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98500" y="5219700"/>
            <a:ext cx="5982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Célibataire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879600" y="5219700"/>
            <a:ext cx="1525418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Marié(e) sous le régime de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203700" y="5219700"/>
            <a:ext cx="1064715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Communauté    ou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816600" y="5232400"/>
            <a:ext cx="1030410" cy="3256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97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Séparation de biens</a:t>
            </a:r>
          </a:p>
          <a:p>
            <a:pPr>
              <a:lnSpc>
                <a:spcPts val="1320"/>
              </a:lnSpc>
            </a:pPr>
            <a:endParaRPr lang="en-CA" sz="977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98500" y="5524500"/>
            <a:ext cx="449803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Pacsé(e)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879600" y="5524500"/>
            <a:ext cx="49180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Veuf (ve)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098800" y="5524500"/>
            <a:ext cx="888705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Autres (préciser)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57200" y="6172200"/>
            <a:ext cx="6591548" cy="11669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certifie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pris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connaissance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modalités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l’opération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des conditions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permettant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d’apprécier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nature et les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conséquences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financières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juridiques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fiscales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l’opération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projetée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annexes,  des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projets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et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annexe,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ainsi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que  des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projets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  procès-verbaux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d’assemblée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  SNC.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conséquence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 je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déclare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les  accepter  sans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réserve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et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donne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président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et  au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directeur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d’INIIAM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délivrance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l’information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susvisée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décharge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expressément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dernier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responsabilité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égard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2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57200" y="7353300"/>
            <a:ext cx="6636432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5"/>
              </a:lnSpc>
              <a:tabLst>
                <a:tab pos="4876800" algn="l"/>
              </a:tabLst>
            </a:pP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m’engage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y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souscrire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conformément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aux  dispositions  de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199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B  du  Code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 Je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donne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INIIAM SAS,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  SNC  «FIP INIIAM N°1»,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suivantes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domiciliées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112 rue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 Paris, pour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recueillir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des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autres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et  me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représenter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aux  fins  de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finaliser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la  constitution  et  les  augmentations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 capital  des  SNC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susmentionnées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décrit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les conditions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25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28700" y="8580710"/>
            <a:ext cx="88165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110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endParaRPr lang="en-CA" sz="11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265"/>
              </a:lnSpc>
            </a:pPr>
            <a:endParaRPr lang="en-CA" sz="11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213100" y="8580710"/>
            <a:ext cx="107721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co-souscripteur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791200" y="8580710"/>
            <a:ext cx="49853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tuteur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459441" y="8496300"/>
            <a:ext cx="2029759" cy="1092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2748456" y="8496300"/>
            <a:ext cx="2029759" cy="1092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5049906" y="8496300"/>
            <a:ext cx="2029759" cy="1092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9" name="TextBox 47">
            <a:extLst>
              <a:ext uri="{FF2B5EF4-FFF2-40B4-BE49-F238E27FC236}">
                <a16:creationId xmlns:a16="http://schemas.microsoft.com/office/drawing/2014/main" id="{773E8C49-0DF3-A446-9DAA-FFF789C9BCEA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50" name="TextBox 48">
            <a:extLst>
              <a:ext uri="{FF2B5EF4-FFF2-40B4-BE49-F238E27FC236}">
                <a16:creationId xmlns:a16="http://schemas.microsoft.com/office/drawing/2014/main" id="{0DC3AC77-0395-BA4F-A910-421DAF90D469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E48EAA5-F88D-5645-9A81-D5349F38EFBB}"/>
              </a:ext>
            </a:extLst>
          </p:cNvPr>
          <p:cNvSpPr/>
          <p:nvPr/>
        </p:nvSpPr>
        <p:spPr>
          <a:xfrm>
            <a:off x="384928" y="5250338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D8AE934-869E-0647-8C17-026B7D2B1D84}"/>
              </a:ext>
            </a:extLst>
          </p:cNvPr>
          <p:cNvSpPr/>
          <p:nvPr/>
        </p:nvSpPr>
        <p:spPr>
          <a:xfrm>
            <a:off x="1588571" y="5249428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F70A21B-5346-3F46-A48E-4AEB3C0256C0}"/>
              </a:ext>
            </a:extLst>
          </p:cNvPr>
          <p:cNvSpPr/>
          <p:nvPr/>
        </p:nvSpPr>
        <p:spPr>
          <a:xfrm>
            <a:off x="3884629" y="521970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5486312-AAFD-A848-82D5-C10750226DB8}"/>
              </a:ext>
            </a:extLst>
          </p:cNvPr>
          <p:cNvSpPr/>
          <p:nvPr/>
        </p:nvSpPr>
        <p:spPr>
          <a:xfrm>
            <a:off x="5484610" y="525172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6F3E4F-521A-454C-9A1A-DF23FA579EED}"/>
              </a:ext>
            </a:extLst>
          </p:cNvPr>
          <p:cNvSpPr/>
          <p:nvPr/>
        </p:nvSpPr>
        <p:spPr>
          <a:xfrm>
            <a:off x="380556" y="5556374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1BDF840-413B-5444-8084-36BA97167C06}"/>
              </a:ext>
            </a:extLst>
          </p:cNvPr>
          <p:cNvSpPr/>
          <p:nvPr/>
        </p:nvSpPr>
        <p:spPr>
          <a:xfrm>
            <a:off x="1586452" y="555806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5D423AE-3F27-A240-9DEF-F9FB4D219279}"/>
              </a:ext>
            </a:extLst>
          </p:cNvPr>
          <p:cNvSpPr/>
          <p:nvPr/>
        </p:nvSpPr>
        <p:spPr>
          <a:xfrm>
            <a:off x="2780856" y="555163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5BD5E4A-1D3C-B64C-A88D-26A0DDE218C8}"/>
              </a:ext>
            </a:extLst>
          </p:cNvPr>
          <p:cNvSpPr/>
          <p:nvPr/>
        </p:nvSpPr>
        <p:spPr>
          <a:xfrm>
            <a:off x="3649960" y="1235894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0ECF32-34D6-374E-BC8F-071CBDC785A2}"/>
              </a:ext>
            </a:extLst>
          </p:cNvPr>
          <p:cNvSpPr/>
          <p:nvPr/>
        </p:nvSpPr>
        <p:spPr>
          <a:xfrm>
            <a:off x="6147121" y="123092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37F395-53A2-5847-9DC5-A6B971D04A56}"/>
              </a:ext>
            </a:extLst>
          </p:cNvPr>
          <p:cNvSpPr/>
          <p:nvPr/>
        </p:nvSpPr>
        <p:spPr>
          <a:xfrm>
            <a:off x="2183966" y="163813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7BCB5B0-FE74-8041-AA08-9D876ED2D56E}"/>
              </a:ext>
            </a:extLst>
          </p:cNvPr>
          <p:cNvSpPr/>
          <p:nvPr/>
        </p:nvSpPr>
        <p:spPr>
          <a:xfrm>
            <a:off x="395162" y="1640109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4084B83-9D64-E94E-931C-C8FFAECB8F44}"/>
              </a:ext>
            </a:extLst>
          </p:cNvPr>
          <p:cNvSpPr/>
          <p:nvPr/>
        </p:nvSpPr>
        <p:spPr>
          <a:xfrm>
            <a:off x="1257970" y="163813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D58D26-1C3D-DA49-96C3-D68B1AD8F2AA}"/>
              </a:ext>
            </a:extLst>
          </p:cNvPr>
          <p:cNvSpPr/>
          <p:nvPr/>
        </p:nvSpPr>
        <p:spPr>
          <a:xfrm>
            <a:off x="5714851" y="164575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C493546-8ABA-F940-826D-2BA41CD860F1}"/>
              </a:ext>
            </a:extLst>
          </p:cNvPr>
          <p:cNvSpPr/>
          <p:nvPr/>
        </p:nvSpPr>
        <p:spPr>
          <a:xfrm>
            <a:off x="3926047" y="164772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9BC5C2D-B924-E341-902F-D6ABA06A9825}"/>
              </a:ext>
            </a:extLst>
          </p:cNvPr>
          <p:cNvSpPr/>
          <p:nvPr/>
        </p:nvSpPr>
        <p:spPr>
          <a:xfrm>
            <a:off x="4788855" y="164575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2"/>
          <p:cNvSpPr txBox="1"/>
          <p:nvPr/>
        </p:nvSpPr>
        <p:spPr>
          <a:xfrm>
            <a:off x="457200" y="419100"/>
            <a:ext cx="29843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ENGAGEMENT DE LIBERATION D’APPORT</a:t>
            </a:r>
          </a:p>
          <a:p>
            <a:pPr>
              <a:lnSpc>
                <a:spcPts val="1380"/>
              </a:lnSpc>
            </a:pPr>
            <a:endParaRPr lang="en-CA" sz="1200" dirty="0">
              <a:solidFill>
                <a:schemeClr val="accent1">
                  <a:lumMod val="75000"/>
                </a:schemeClr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800100"/>
            <a:ext cx="6341159" cy="10002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tuteur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(et le co-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échéant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)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s’engage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irrévocablement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libérer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jour et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conformément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aux conditions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portefeuille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la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totalité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son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apport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au profit de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l’une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plusieurs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Nom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Collectif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(SNC), “FIP INIIAM N°1” et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suivantes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100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formation,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a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et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les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-type  figurant  dans  les  conditions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hauteur de : ______________________________________________________________________€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803400"/>
            <a:ext cx="6341159" cy="8335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L’apport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devra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réparti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dans  les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qui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composent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le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portefeuille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par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débit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du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bancaire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portefeuille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ouvert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nom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d’INIIAM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La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réduction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d’impôt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imputer de son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revenu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l’année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cours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sera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calculée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sur la base du dossier 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présentation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qui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lui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préalablement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remis et du tableau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ci-dessous, dans les SNC :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457200" y="4470400"/>
            <a:ext cx="6023124" cy="6668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tuteur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(et le co-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échéant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) a bien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la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 SAS ne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garantit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participation dans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telle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telle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SNC et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placera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capitaux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fur et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mesure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les dossiers au fur et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mesure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qu’ils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457200" y="5143500"/>
            <a:ext cx="6158737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souscripteur  ou le tuteur (et le co-souscripteur le cas échéant)  a bien noté avoir pris connaissance que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opération n’est pas placée sous les règles légales de l’appel public à l’épargne et reconnait n’avoir fait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l’objet d’aucun démarchage pour y souscrire.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444500" y="6654800"/>
            <a:ext cx="304892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Fait à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483100" y="6654800"/>
            <a:ext cx="1339469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 deux exemplaires, le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248400" y="6654800"/>
            <a:ext cx="35587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616700" y="6654800"/>
            <a:ext cx="325410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/2020</a:t>
            </a:r>
          </a:p>
          <a:p>
            <a:pPr>
              <a:lnSpc>
                <a:spcPts val="1265"/>
              </a:lnSpc>
            </a:pPr>
            <a:endParaRPr lang="en-CA" sz="1045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457200" y="6921500"/>
            <a:ext cx="6023124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précédée obligatoirement des mentions manuscrites suivantes : «Bon pour engagement à hauteur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457200" y="7124700"/>
            <a:ext cx="6149119" cy="3319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____________________________________________________________________» (en chiffres et en lettres)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28700" y="7816712"/>
            <a:ext cx="839974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souscripteur</a:t>
            </a:r>
          </a:p>
          <a:p>
            <a:pPr>
              <a:lnSpc>
                <a:spcPts val="1265"/>
              </a:lnSpc>
            </a:pPr>
            <a:endParaRPr lang="en-CA" sz="1045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3213100" y="7816712"/>
            <a:ext cx="1025922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co-souscripteur</a:t>
            </a:r>
          </a:p>
          <a:p>
            <a:pPr>
              <a:lnSpc>
                <a:spcPts val="1265"/>
              </a:lnSpc>
            </a:pPr>
            <a:endParaRPr lang="en-CA" sz="1045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5791200" y="7816712"/>
            <a:ext cx="474489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1045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tuteur</a:t>
            </a:r>
            <a:endParaRPr lang="en-CA" sz="1045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265"/>
              </a:lnSpc>
            </a:pPr>
            <a:endParaRPr lang="en-CA" sz="1045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7" name="Rectangle à coins arrondis 56"/>
          <p:cNvSpPr/>
          <p:nvPr/>
        </p:nvSpPr>
        <p:spPr>
          <a:xfrm>
            <a:off x="459441" y="7741525"/>
            <a:ext cx="2029759" cy="1092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2748456" y="7741525"/>
            <a:ext cx="2029759" cy="1092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5049906" y="7741525"/>
            <a:ext cx="2029759" cy="1092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D9E9BD10-C039-F247-8337-79DFF39B6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35162"/>
              </p:ext>
            </p:extLst>
          </p:nvPr>
        </p:nvGraphicFramePr>
        <p:xfrm>
          <a:off x="902094" y="2751164"/>
          <a:ext cx="557823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416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Date de </a:t>
                      </a:r>
                      <a:r>
                        <a:rPr lang="en-CA" sz="1000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versement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Investissement</a:t>
                      </a: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productif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Apport</a:t>
                      </a: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du</a:t>
                      </a:r>
                      <a:r>
                        <a:rPr lang="en-CA" sz="1000" b="1" baseline="0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endParaRPr lang="en-CA" sz="1000" b="1" dirty="0">
                        <a:solidFill>
                          <a:srgbClr val="FEFFFF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souscripteur</a:t>
                      </a:r>
                      <a:endParaRPr lang="en-CA" sz="1000" b="1" dirty="0">
                        <a:solidFill>
                          <a:srgbClr val="FEFFFF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Réduction</a:t>
                      </a: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d’impôt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Gain sur </a:t>
                      </a: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apport</a:t>
                      </a:r>
                      <a:endParaRPr lang="en-CA" sz="1000" b="1" dirty="0">
                        <a:solidFill>
                          <a:srgbClr val="FEFFFF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10/09 au 31/09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35,87 €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22%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is-I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01/10 au 30/12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36,77 €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01/0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mr-IN" sz="1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au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30/0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2</a:t>
                      </a:r>
                      <a:endParaRPr lang="mr-IN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37,39 €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01/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03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mr-IN" sz="1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au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31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/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03</a:t>
                      </a:r>
                      <a:endParaRPr lang="mr-IN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38,70 €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Box 47">
            <a:extLst>
              <a:ext uri="{FF2B5EF4-FFF2-40B4-BE49-F238E27FC236}">
                <a16:creationId xmlns:a16="http://schemas.microsoft.com/office/drawing/2014/main" id="{AAAF9D6E-AB70-C94E-87F0-AE6CA21CEB30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24" name="TextBox 48">
            <a:extLst>
              <a:ext uri="{FF2B5EF4-FFF2-40B4-BE49-F238E27FC236}">
                <a16:creationId xmlns:a16="http://schemas.microsoft.com/office/drawing/2014/main" id="{D43080D9-70B1-6C4D-BB20-E22CC88003AB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2"/>
          <p:cNvSpPr txBox="1"/>
          <p:nvPr/>
        </p:nvSpPr>
        <p:spPr>
          <a:xfrm>
            <a:off x="110580" y="533400"/>
            <a:ext cx="7335342" cy="286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CA" sz="200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BULLETIN DE SOUSCRIPTION N° :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cs typeface="Kohinoor Bangla" charset="0"/>
              </a:rPr>
              <a:t>FIP PME 97(X) N°1 </a:t>
            </a: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___-_____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0" y="1206500"/>
            <a:ext cx="93679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62400" y="1206500"/>
            <a:ext cx="1175002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CO-SOUSCRIPTEUR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38900" y="1206500"/>
            <a:ext cx="490840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TUTEUR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" y="16256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87500" y="16256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89200" y="16256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29100" y="16256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92700" y="16256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94400" y="16256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19304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962400" y="19304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4500" y="22352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962400" y="22352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4500" y="2540000"/>
            <a:ext cx="427040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.........../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81100" y="25400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65300" y="25400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962400" y="2540000"/>
            <a:ext cx="427040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.........../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86300" y="25400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270500" y="25400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44500" y="28448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962400" y="28448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19100" y="31242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949700" y="31242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19100" y="37338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949700" y="37338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93700" y="40894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924300" y="41021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31800" y="4914900"/>
            <a:ext cx="109356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Situation familiale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98500" y="5219700"/>
            <a:ext cx="5982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Célibataire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879600" y="5219700"/>
            <a:ext cx="1525418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Marié(e) sous le régime de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203700" y="5219700"/>
            <a:ext cx="1064715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Communauté    ou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816600" y="5232400"/>
            <a:ext cx="1030410" cy="3256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97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Séparation de biens</a:t>
            </a:r>
          </a:p>
          <a:p>
            <a:pPr>
              <a:lnSpc>
                <a:spcPts val="1320"/>
              </a:lnSpc>
            </a:pPr>
            <a:endParaRPr lang="en-CA" sz="977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98500" y="5524500"/>
            <a:ext cx="449803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Pacsé(e)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879600" y="5524500"/>
            <a:ext cx="49180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Veuf (ve)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098800" y="5524500"/>
            <a:ext cx="888705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Autres (préciser)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57200" y="6172200"/>
            <a:ext cx="6591548" cy="11669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certifie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pris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connaissance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modalités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l’opération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des conditions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permettant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d’apprécier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nature et les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conséquences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financières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juridiques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fiscales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l’opération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projetée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annexes,  des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projets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et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annexe,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ainsi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que  des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projets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  procès-verbaux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d’assemblée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  SNC.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conséquence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 je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déclare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les  accepter  sans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réserve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et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donne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président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et  au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directeur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d’INIIAM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délivrance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l’information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susvisée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décharge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expressément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dernier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responsabilité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égard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2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57200" y="7353300"/>
            <a:ext cx="6636432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5"/>
              </a:lnSpc>
              <a:tabLst>
                <a:tab pos="4876800" algn="l"/>
              </a:tabLst>
            </a:pP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m’engage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y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souscrire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conformément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aux  dispositions  de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199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B  du  Code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 Je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donne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INIIAM SAS,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  SNC  «FIP INIIAM N°1»,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suivantes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domiciliées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112 rue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 Paris, pour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recueillir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des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autres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et  me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représenter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aux  fins  de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finaliser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la  constitution  et  les  augmentations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 capital  des  SNC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susmentionnées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décrit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les conditions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25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28700" y="8580710"/>
            <a:ext cx="88165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110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endParaRPr lang="en-CA" sz="11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265"/>
              </a:lnSpc>
            </a:pPr>
            <a:endParaRPr lang="en-CA" sz="11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213100" y="8580710"/>
            <a:ext cx="107721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co-souscripteur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791200" y="8580710"/>
            <a:ext cx="49853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tuteur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459441" y="8496300"/>
            <a:ext cx="2029759" cy="1092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2748456" y="8496300"/>
            <a:ext cx="2029759" cy="1092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5049906" y="8496300"/>
            <a:ext cx="2029759" cy="1092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9" name="TextBox 47">
            <a:extLst>
              <a:ext uri="{FF2B5EF4-FFF2-40B4-BE49-F238E27FC236}">
                <a16:creationId xmlns:a16="http://schemas.microsoft.com/office/drawing/2014/main" id="{2941B21E-FD67-5F42-860B-352EBC9F4554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50" name="TextBox 48">
            <a:extLst>
              <a:ext uri="{FF2B5EF4-FFF2-40B4-BE49-F238E27FC236}">
                <a16:creationId xmlns:a16="http://schemas.microsoft.com/office/drawing/2014/main" id="{942527A2-7959-7844-879A-E9C68B3F7ED0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FEFA34-480F-2645-8183-9914D4FC1469}"/>
              </a:ext>
            </a:extLst>
          </p:cNvPr>
          <p:cNvSpPr/>
          <p:nvPr/>
        </p:nvSpPr>
        <p:spPr>
          <a:xfrm>
            <a:off x="384928" y="5250338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F8A22F-CA39-D941-8EBE-6EFB35ED60F2}"/>
              </a:ext>
            </a:extLst>
          </p:cNvPr>
          <p:cNvSpPr/>
          <p:nvPr/>
        </p:nvSpPr>
        <p:spPr>
          <a:xfrm>
            <a:off x="1588571" y="5249428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050E6CD-CF57-E94A-A842-28D409598C71}"/>
              </a:ext>
            </a:extLst>
          </p:cNvPr>
          <p:cNvSpPr/>
          <p:nvPr/>
        </p:nvSpPr>
        <p:spPr>
          <a:xfrm>
            <a:off x="3884629" y="521970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9F91C9-9E49-D940-907B-66E84222217D}"/>
              </a:ext>
            </a:extLst>
          </p:cNvPr>
          <p:cNvSpPr/>
          <p:nvPr/>
        </p:nvSpPr>
        <p:spPr>
          <a:xfrm>
            <a:off x="5484610" y="525172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F7700C-C61C-B94B-BA25-5B3C2CD85A95}"/>
              </a:ext>
            </a:extLst>
          </p:cNvPr>
          <p:cNvSpPr/>
          <p:nvPr/>
        </p:nvSpPr>
        <p:spPr>
          <a:xfrm>
            <a:off x="380556" y="5556374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3659488-ACC8-D34E-A291-3C875B64AF3B}"/>
              </a:ext>
            </a:extLst>
          </p:cNvPr>
          <p:cNvSpPr/>
          <p:nvPr/>
        </p:nvSpPr>
        <p:spPr>
          <a:xfrm>
            <a:off x="1586452" y="555806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75784CF-E1F2-5046-B142-B308F90565D2}"/>
              </a:ext>
            </a:extLst>
          </p:cNvPr>
          <p:cNvSpPr/>
          <p:nvPr/>
        </p:nvSpPr>
        <p:spPr>
          <a:xfrm>
            <a:off x="2780856" y="555163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ACDE8B1-42BD-BD4F-B1C3-CC76A6D43C4C}"/>
              </a:ext>
            </a:extLst>
          </p:cNvPr>
          <p:cNvSpPr/>
          <p:nvPr/>
        </p:nvSpPr>
        <p:spPr>
          <a:xfrm>
            <a:off x="3649960" y="1235894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E10C2E6-0AB7-7D4D-B952-C87DF4E9E1B6}"/>
              </a:ext>
            </a:extLst>
          </p:cNvPr>
          <p:cNvSpPr/>
          <p:nvPr/>
        </p:nvSpPr>
        <p:spPr>
          <a:xfrm>
            <a:off x="6147121" y="123092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0E339D0-D5D9-0547-B879-2567450192DB}"/>
              </a:ext>
            </a:extLst>
          </p:cNvPr>
          <p:cNvSpPr/>
          <p:nvPr/>
        </p:nvSpPr>
        <p:spPr>
          <a:xfrm>
            <a:off x="2183966" y="163813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52EDFB-804A-3E47-B11B-271934AC81C0}"/>
              </a:ext>
            </a:extLst>
          </p:cNvPr>
          <p:cNvSpPr/>
          <p:nvPr/>
        </p:nvSpPr>
        <p:spPr>
          <a:xfrm>
            <a:off x="395162" y="1640109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1C21909-3BC8-FF45-B4CF-24EE6100DE3C}"/>
              </a:ext>
            </a:extLst>
          </p:cNvPr>
          <p:cNvSpPr/>
          <p:nvPr/>
        </p:nvSpPr>
        <p:spPr>
          <a:xfrm>
            <a:off x="1257970" y="163813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1C94F93-E5B7-344F-8603-F5D8A8600B01}"/>
              </a:ext>
            </a:extLst>
          </p:cNvPr>
          <p:cNvSpPr/>
          <p:nvPr/>
        </p:nvSpPr>
        <p:spPr>
          <a:xfrm>
            <a:off x="5714851" y="164575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5BE5652-CE8F-F248-B230-B15F76308FF8}"/>
              </a:ext>
            </a:extLst>
          </p:cNvPr>
          <p:cNvSpPr/>
          <p:nvPr/>
        </p:nvSpPr>
        <p:spPr>
          <a:xfrm>
            <a:off x="3926047" y="164772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7095BE-DC07-984C-9AB2-8CF9BAABF13E}"/>
              </a:ext>
            </a:extLst>
          </p:cNvPr>
          <p:cNvSpPr/>
          <p:nvPr/>
        </p:nvSpPr>
        <p:spPr>
          <a:xfrm>
            <a:off x="4788855" y="164575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87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2"/>
          <p:cNvSpPr txBox="1"/>
          <p:nvPr/>
        </p:nvSpPr>
        <p:spPr>
          <a:xfrm>
            <a:off x="457200" y="419100"/>
            <a:ext cx="29843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ENGAGEMENT DE LIBERATION D’APPORT</a:t>
            </a:r>
          </a:p>
          <a:p>
            <a:pPr>
              <a:lnSpc>
                <a:spcPts val="1380"/>
              </a:lnSpc>
            </a:pPr>
            <a:endParaRPr lang="en-CA" sz="1200" dirty="0">
              <a:solidFill>
                <a:schemeClr val="accent1">
                  <a:lumMod val="75000"/>
                </a:schemeClr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800100"/>
            <a:ext cx="6341159" cy="10002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tuteur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(et le co-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échéant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)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s’engage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irrévocablement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libérer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jour et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conformément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aux conditions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portefeuille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la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totalité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son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apport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au profit de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l’une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plusieurs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Nom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Collectif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(SNC), “FIP INIIAM N°1” et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suivantes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100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formation,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a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et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les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-type  figurant  dans  les  conditions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hauteur de : ______________________________________________________________________€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803400"/>
            <a:ext cx="6341159" cy="8335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L’apport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devra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réparti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dans  les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qui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composent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le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portefeuille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par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débit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du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bancaire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portefeuille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ouvert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nom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d’INIIAM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La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réduction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d’impôt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imputer de son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revenu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l’année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cours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sera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calculée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sur la base du dossier 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présentation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qui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lui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préalablement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remis et du tableau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ci-dessous, dans les SNC :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457200" y="4470400"/>
            <a:ext cx="6023124" cy="6668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tuteur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(et le co-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échéant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) a bien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la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 SAS ne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garantit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participation dans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telle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telle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SNC et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placera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capitaux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fur et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mesure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les dossiers au fur et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mesure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qu’ils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457200" y="5143500"/>
            <a:ext cx="6158737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souscripteur  ou le tuteur (et le co-souscripteur le cas échéant)  a bien noté avoir pris connaissance que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opération n’est pas placée sous les règles légales de l’appel public à l’épargne et reconnait n’avoir fait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l’objet d’aucun démarchage pour y souscrire.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444500" y="6654800"/>
            <a:ext cx="304892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Fait à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483100" y="6654800"/>
            <a:ext cx="1339469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 deux exemplaires, le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248400" y="6654800"/>
            <a:ext cx="35587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616700" y="6654800"/>
            <a:ext cx="325410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/2020</a:t>
            </a:r>
          </a:p>
          <a:p>
            <a:pPr>
              <a:lnSpc>
                <a:spcPts val="1265"/>
              </a:lnSpc>
            </a:pPr>
            <a:endParaRPr lang="en-CA" sz="1045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457200" y="6921500"/>
            <a:ext cx="6023124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précédée obligatoirement des mentions manuscrites suivantes : «Bon pour engagement à hauteur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457200" y="7124700"/>
            <a:ext cx="6149119" cy="3319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____________________________________________________________________» (en chiffres et en lettres)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28700" y="7816712"/>
            <a:ext cx="839974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souscripteur</a:t>
            </a:r>
          </a:p>
          <a:p>
            <a:pPr>
              <a:lnSpc>
                <a:spcPts val="1265"/>
              </a:lnSpc>
            </a:pPr>
            <a:endParaRPr lang="en-CA" sz="1045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3213100" y="7816712"/>
            <a:ext cx="1025922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co-souscripteur</a:t>
            </a:r>
          </a:p>
          <a:p>
            <a:pPr>
              <a:lnSpc>
                <a:spcPts val="1265"/>
              </a:lnSpc>
            </a:pPr>
            <a:endParaRPr lang="en-CA" sz="1045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5791200" y="7816712"/>
            <a:ext cx="474489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1045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tuteur</a:t>
            </a:r>
            <a:endParaRPr lang="en-CA" sz="1045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265"/>
              </a:lnSpc>
            </a:pPr>
            <a:endParaRPr lang="en-CA" sz="1045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7" name="Rectangle à coins arrondis 56"/>
          <p:cNvSpPr/>
          <p:nvPr/>
        </p:nvSpPr>
        <p:spPr>
          <a:xfrm>
            <a:off x="459441" y="7741525"/>
            <a:ext cx="2029759" cy="1092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2748456" y="7741525"/>
            <a:ext cx="2029759" cy="1092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5049906" y="7741525"/>
            <a:ext cx="2029759" cy="1092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D9E9BD10-C039-F247-8337-79DFF39B697B}"/>
              </a:ext>
            </a:extLst>
          </p:cNvPr>
          <p:cNvGraphicFramePr>
            <a:graphicFrameLocks noGrp="1"/>
          </p:cNvGraphicFramePr>
          <p:nvPr/>
        </p:nvGraphicFramePr>
        <p:xfrm>
          <a:off x="902094" y="2751164"/>
          <a:ext cx="557823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416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Date de </a:t>
                      </a:r>
                      <a:r>
                        <a:rPr lang="en-CA" sz="1000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versement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Investissement</a:t>
                      </a: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productif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Apport</a:t>
                      </a: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du</a:t>
                      </a:r>
                      <a:r>
                        <a:rPr lang="en-CA" sz="1000" b="1" baseline="0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endParaRPr lang="en-CA" sz="1000" b="1" dirty="0">
                        <a:solidFill>
                          <a:srgbClr val="FEFFFF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souscripteur</a:t>
                      </a:r>
                      <a:endParaRPr lang="en-CA" sz="1000" b="1" dirty="0">
                        <a:solidFill>
                          <a:srgbClr val="FEFFFF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Réduction</a:t>
                      </a: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d’impôt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Gain sur </a:t>
                      </a: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apport</a:t>
                      </a:r>
                      <a:endParaRPr lang="en-CA" sz="1000" b="1" dirty="0">
                        <a:solidFill>
                          <a:srgbClr val="FEFFFF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10/09 au 31/09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35,87 €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22%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is-I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01/10 au 30/12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36,77 €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01/0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mr-IN" sz="1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au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30/0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2</a:t>
                      </a:r>
                      <a:endParaRPr lang="mr-IN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37,39 €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01/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03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mr-IN" sz="1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au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31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/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03</a:t>
                      </a:r>
                      <a:endParaRPr lang="mr-IN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38,70 €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Box 47">
            <a:extLst>
              <a:ext uri="{FF2B5EF4-FFF2-40B4-BE49-F238E27FC236}">
                <a16:creationId xmlns:a16="http://schemas.microsoft.com/office/drawing/2014/main" id="{8CFCD942-F6CA-5440-8855-984A982BF83E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24" name="TextBox 48">
            <a:extLst>
              <a:ext uri="{FF2B5EF4-FFF2-40B4-BE49-F238E27FC236}">
                <a16:creationId xmlns:a16="http://schemas.microsoft.com/office/drawing/2014/main" id="{A0BD71EC-930C-D148-98B2-6708FB726BB8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0017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2"/>
          <p:cNvSpPr txBox="1"/>
          <p:nvPr/>
        </p:nvSpPr>
        <p:spPr>
          <a:xfrm>
            <a:off x="532168" y="529526"/>
            <a:ext cx="6492163" cy="3236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CA" sz="240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CONDITIONS GENERALES DE SOUSCRIPTION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0" y="1270000"/>
            <a:ext cx="274626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Étant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précisé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les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contractants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(INIIAM, 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)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également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désignés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sous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terme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«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Partie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(s) » et/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«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(s) ».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828800"/>
            <a:ext cx="56906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47" b="1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Préambule</a:t>
            </a:r>
            <a:r>
              <a:rPr lang="en-CA" sz="847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955800"/>
            <a:ext cx="2938305" cy="12655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Parties se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rapprochées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prendre des participations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des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l’achat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la location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caractère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commercial, pour le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biens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d’équipements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productifs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et plus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particulièrement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location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équipements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exerçant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exploitant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équipement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les DOM-TOM,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conformément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 dispositions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199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et 217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duodecies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Code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3060700"/>
            <a:ext cx="296940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Elles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donc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convenues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mettre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commun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moyens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nécessaires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bon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fonctionnement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l’essor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décrites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ci-dessus,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notamment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mise de fonds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commun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d’indivision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pour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l’achat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desdits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biens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3670300"/>
            <a:ext cx="2896947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 cette fin, les Parties ont choisi de réaliser ces activités dans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 cadre sociétaire souple et ont retenu la forme de la société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Collectif (ci-après désignée comme «S.N.C.»).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4140200"/>
            <a:ext cx="3089307" cy="704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conséquence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les Parties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réaliseront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investissements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voie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d’apports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numéraire au sein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plusieurs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S.N.C.,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apports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réputés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indivis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entre les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même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S.N.C.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4749800"/>
            <a:ext cx="291618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fonds ainsi apportés seront utilisés par le gérant de la ou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S.N.C, en vue d’acheter, pour le compte de la S.N.C considérée,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biens visés ci-dessus, qui seront inscrits à l’actif du bilan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S.N.C concernée.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5435600"/>
            <a:ext cx="232050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37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Ceci exposé, les parties conviennent de ce qui suit :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5715000"/>
            <a:ext cx="86273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47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1- OBJET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5842000"/>
            <a:ext cx="2855590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convention a pour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objet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d’organiser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l’ensemble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relations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intervenir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entre les Parties, que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soit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s’agissant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d’INIIAM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qualité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S.N.C,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prestataire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services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s’agissant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l’Investisseur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qualité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d’Associé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S.N.C.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d’investisseur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6527800"/>
            <a:ext cx="2938305" cy="4191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FIP INIIAM N°1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qualité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commerçant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6870700"/>
            <a:ext cx="165269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37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1.1</a:t>
            </a:r>
            <a:r>
              <a:rPr lang="en-CA" sz="837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Rémunération des associés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0" y="7010400"/>
            <a:ext cx="292708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L’objectif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 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consiste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dégager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rentabilité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globale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dividendes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valorisation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parts)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mais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bénéficier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dispositions des articles 199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et D et 217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Code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7620000"/>
            <a:ext cx="166936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37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1.2</a:t>
            </a:r>
            <a:r>
              <a:rPr lang="en-CA" sz="837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Responsabilité des associés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1" y="7747000"/>
            <a:ext cx="2941418" cy="16887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responsables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indéfiniment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solidairement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l’égard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tiers. La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responsabilité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mise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cause que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SNC,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détiennent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parts,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préalablement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vainement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mises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demeure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Le(s) prêt(s)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contracté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(s) par les SNC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 pour le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financement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matériels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équipements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décrits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ci-dessus,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assortis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clause de non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recours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N°1.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investisseur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 la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possibilité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mutualiser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risque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lié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l’opération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acquérant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parts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4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SNC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plus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 N°1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9321800"/>
            <a:ext cx="129105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37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1.3</a:t>
            </a:r>
            <a:r>
              <a:rPr lang="en-CA" sz="837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Missions </a:t>
            </a:r>
            <a:r>
              <a:rPr lang="en-CA" sz="837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d’INIIAM</a:t>
            </a:r>
            <a:endParaRPr lang="en-CA" sz="837" spc="-1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9461500"/>
            <a:ext cx="2855590" cy="4191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termes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INIIAM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s’engage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envers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l’Investisseur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assurer les missions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suivantes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9728200"/>
            <a:ext cx="287899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19100" algn="l"/>
              </a:tabLst>
            </a:pP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Rechercher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et 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négocier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auprès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 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partenaires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industriels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financiers les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capitaux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nécessaires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financement</a:t>
            </a:r>
            <a:endParaRPr lang="en-CA" sz="837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848100" y="1270000"/>
            <a:ext cx="297517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l’acquisition des équipements pour la partie non couverte par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apports de fonds effectués par les investisseurs, par recours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soit à un crédit bancaire, soit à un crédit fournisseur;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48100" y="1689100"/>
            <a:ext cx="2993448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S’assurer que, dans le cadre de l’octroi des financements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précités, le financement bancaire ou le financement par crédit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fournisseur des équipements est assorti obligatoirement d’une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clause de non recours contre les Associés desdites sociétés,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que le recours des prêteurs soit limité à la mise en jeu des biens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financés ;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848100" y="2514600"/>
            <a:ext cx="295882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Rédiger tout document en vue de la création des S.N.C.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procéder aux formalités déclaratives auprès de l’administration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fiscale ;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48100" y="2921000"/>
            <a:ext cx="296844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	Assurer,    directement    ou    indirectement,    toutes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prestations d’ordre juridique, comptable, financier et fiscal dans 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cadre de l’administration courante des S.N.C ;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3327400"/>
            <a:ext cx="2968761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	Assurer, en sa qualité de gérant, la rédaction et l’envoi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tous documents relatifs aux relations entre les S.N.C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leurs  Associés(convocations  aux  assemblées,  rapports 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assemblées, procès-verbaux d’assemblées, attestations fiscales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autres documents légaux) ; Ces missions peuvent être plus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amplement décrites dans les dispositions ci-après.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4216400"/>
            <a:ext cx="2124621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57200" algn="l"/>
              </a:tabLst>
            </a:pPr>
            <a:r>
              <a:rPr lang="en-CA" sz="837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1.4</a:t>
            </a:r>
            <a:r>
              <a:rPr lang="en-CA" sz="837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Droits et Obligations du Souscripteur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48100" y="4356100"/>
            <a:ext cx="2980303" cy="12655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  souscripteur   reconnaît   avoir   été   informé,   avec   toutes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conséquences de droit, que le présent investissement lui confère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qualité d’associé d’une société en nom collectif pendant toute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durée de l’opération. Il lui appartient notamment de veiller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préalablement à ce que le statut de commerçant ne soit pas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incompatible avec sa propre activité, de procéder aux déclarations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 afférentes audit statut et le cas échéant, de s’acquitter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cotisations sociales.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48100" y="5448300"/>
            <a:ext cx="2969724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souscripteur reconnait devoir, en outre, conserver les parts ou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actions de cette société ou de ce groupement pendant un délai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cinq ans à compter de la réalisation de l’investissement. A défaut,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réduction d’impôt qu’il aura pratiquée pourra faire l’objet d’une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reprise au titre de l’année de la cession.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848100" y="6134100"/>
            <a:ext cx="2967159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souscripteur admet expressément que la responsabilité du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 des sociétés en nom collectif ne pourra en aucun cas être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recherchée, si toute modification de sa situation professionnelle,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familiale et matrimoniale n’a pas été notifiée au gérant dès sa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survenance et au plus tard dans les huit jours.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848100" y="6819900"/>
            <a:ext cx="2939907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souscripteur déclare être parfaitement informé du fait que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réductions d’impôt sur le revenu font l’objet d’un plafonnement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global   et   d’un   plafonnement   spécifique   aux   opérations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d’investissement Outre-Mer conformément aux articles 200-0 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199 undecies D du CGI.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48100" y="7645400"/>
            <a:ext cx="220252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47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2 - MODALITES DE SOUSCRIPTION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48100" y="7848600"/>
            <a:ext cx="105605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57200" algn="l"/>
              </a:tabLst>
            </a:pPr>
            <a:r>
              <a:rPr lang="en-CA" sz="837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2.1</a:t>
            </a:r>
            <a:r>
              <a:rPr lang="en-CA" sz="837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Parts sociales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48101" y="7975600"/>
            <a:ext cx="2987356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capital social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FIP INIIAM N°1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divisé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180 000 parts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valeur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nominale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1€.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848100" y="8458200"/>
            <a:ext cx="2484013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57200" algn="l"/>
              </a:tabLst>
            </a:pPr>
            <a:r>
              <a:rPr lang="en-CA" sz="837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2.2</a:t>
            </a:r>
            <a:r>
              <a:rPr lang="en-CA" sz="837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</a:t>
            </a:r>
            <a:r>
              <a:rPr lang="en-CA" sz="837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Modalités</a:t>
            </a:r>
            <a:r>
              <a:rPr lang="en-CA" sz="837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calcul</a:t>
            </a:r>
            <a:r>
              <a:rPr lang="en-CA" sz="837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prix de </a:t>
            </a:r>
            <a:r>
              <a:rPr lang="en-CA" sz="837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endParaRPr lang="en-CA" sz="837" spc="-1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848100" y="8585200"/>
            <a:ext cx="2987356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prix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part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 N°1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1€ (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valeur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nominale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).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848100" y="8864600"/>
            <a:ext cx="2898229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frais de dossier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applicables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fixés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forfaitairement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184.33€ HT,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soit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200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€ TTC.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848100" y="9207500"/>
            <a:ext cx="2621872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57200" algn="l"/>
              </a:tabLst>
            </a:pPr>
            <a:r>
              <a:rPr lang="en-CA" sz="837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2.3</a:t>
            </a:r>
            <a:r>
              <a:rPr lang="en-CA" sz="837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Détermination du prix de souscription de la part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848100" y="9334500"/>
            <a:ext cx="2987356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prix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part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déterminé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sur la base de la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valeur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nominale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parts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capital social,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soit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€.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994400" y="10083800"/>
            <a:ext cx="496931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</a:endParaRPr>
          </a:p>
        </p:txBody>
      </p:sp>
      <p:sp>
        <p:nvSpPr>
          <p:cNvPr id="44" name="TextBox 47">
            <a:extLst>
              <a:ext uri="{FF2B5EF4-FFF2-40B4-BE49-F238E27FC236}">
                <a16:creationId xmlns:a16="http://schemas.microsoft.com/office/drawing/2014/main" id="{C961455E-B5F7-244E-AAF0-5EFA8789C1DE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45" name="TextBox 48">
            <a:extLst>
              <a:ext uri="{FF2B5EF4-FFF2-40B4-BE49-F238E27FC236}">
                <a16:creationId xmlns:a16="http://schemas.microsoft.com/office/drawing/2014/main" id="{D52C15EA-B11C-0746-B896-D624ADD36708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2"/>
          <p:cNvSpPr txBox="1"/>
          <p:nvPr/>
        </p:nvSpPr>
        <p:spPr>
          <a:xfrm>
            <a:off x="457200" y="419100"/>
            <a:ext cx="238238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54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2.4</a:t>
            </a:r>
            <a:r>
              <a:rPr lang="en-CA" sz="854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Modalités de souscription et de versement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558800"/>
            <a:ext cx="251575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Préalablement à la souscription, le souscripteur reçoit :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698500"/>
            <a:ext cx="3019416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Un dossier de présentation composé d’un schéma de principe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 présentation générale de l’opération.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965200"/>
            <a:ext cx="3056286" cy="18297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Un dossier de souscription composé d’un mandat de recherche,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  bulletin  de  souscription,  des  conditions  générales 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souscription, d’une notice explicative, d’une déclaration de non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condamnation, d’une attestation du conjoint, d’un pouvoir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l’acquisition des parts sociales, pour les éventuelles augmentations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capital, pour la signature de la convention de compte courant,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la cession des parts sociales, pour représenter l’associé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lors des Assemblées Générales et prendre part aux votes en son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nom, d’un modèle de convention de compte courant, du modèle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statuts-type des SNC, d’un volet social TNS, d’une déclaration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d’origine des fonds utilisés pour souscrire, de la liste des pièces à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fournir.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2616200"/>
            <a:ext cx="3017493" cy="8423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dossier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remis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dûment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complété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client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investisseur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conseiller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qui se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chargera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transmettre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SNC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Deux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versements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doivent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effectués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l’ordre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d’INIIAM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correspondant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3302000"/>
            <a:ext cx="246862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Au montant de l’apport lié à la souscription,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3441700"/>
            <a:ext cx="191462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Au montant des frais de dossier.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568700"/>
            <a:ext cx="3031920" cy="14066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Durant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période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courant entre le jour de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l’accomplissement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formalités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légales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notamment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auprès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greffe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tribunal de commerce,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apportées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inscrites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les livres des SNC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seront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considérées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prêts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temporaires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aux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SNC 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acceptent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prêts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consentis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sans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intérêts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ne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transmissibles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prendront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effet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jour de la signature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bulletin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prendront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dès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après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l’agrément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prêteur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qualité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d’associé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emprunteurs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4864100"/>
            <a:ext cx="2864567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souscrites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doivent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libérées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totalité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dès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Tout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nouvel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devra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un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nombre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minimum de 1000 parts.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5283200"/>
            <a:ext cx="293349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Au-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delà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seuil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1000 parts,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devront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faites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groupe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100 parts.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5613400"/>
            <a:ext cx="2939587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feront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limite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enveloppe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laquelle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sera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rattaché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tout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sera par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conséquent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intégré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enveloppe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qui sera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identifiée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un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numéro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spécifique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figurant dans son dossier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6299200"/>
            <a:ext cx="3017493" cy="8423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reconnait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pris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connaissance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répartition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se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fera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fonction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disponibilités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dans  le  capital  de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SNC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Les parts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nouvellement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portent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jouissance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jour de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7124700"/>
            <a:ext cx="215123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3 - RISQUES LIES A L’OPERATION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1" y="7264400"/>
            <a:ext cx="3180358" cy="9834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reconnait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pris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connaissance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dossier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d’information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et   de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de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l’opération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d’aide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Outre-mer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structurée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par   INIIAM dans le cadre du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régime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fiscal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prévu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199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du Code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comprend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notamment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dispositions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8089900"/>
            <a:ext cx="3047309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reconnaît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informé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opération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d’investissements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n’est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placée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sous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régime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l’appel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public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l’épargne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confirme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n’avoir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fait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d’aucun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démarchage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0" y="8636000"/>
            <a:ext cx="3033203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reconnaît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informé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calcul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réduction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d’impôt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fonction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rentabilité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proposée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Un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seuil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tolérance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1%,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baisse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hausse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appliqué par INIIAM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rentabilité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lors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répartition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parts dans les SNC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d’année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9321800"/>
            <a:ext cx="301749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déclare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informé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dispositions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199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du CGI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parfaitement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apprécié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notamment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regard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situation financière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fiscale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personnelle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9867900"/>
            <a:ext cx="301813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présente opération est régie par les dispositions de l’article 199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848100" y="419100"/>
            <a:ext cx="3048912" cy="19708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 B du Code Général des Impôts qui permettent d’obtenir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 réduction d’impôts proportionnelle au montant hors taxe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investissements  productifs.  Concernant  les  investissements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réalisés  par  des  personnes  physiques  agissant  à  titre  non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professionnel et inférieurs à 250 000€, aucun agrément n’est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requis. Toutefois, l’application de ce régime est soumis dans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certains secteurs à l’agrément préalable des services fiscaux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compétents quelque soit le montant de l’opération. Ces secteurs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 les suivants : transports, navigation de plaisance, agriculture,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pèche   maritime   et   aquaculture,   industrie   charbonnière  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sidérurgie,  construction  navale,  fibres  synthétiques,  industrie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automobile, rénovation et réhabilitation d’hôtel de résidence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tourisme et de village de vacances classés.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848100" y="2197100"/>
            <a:ext cx="3028714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agrément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également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requis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investissements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concernant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entreprises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difficulté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nécessaires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l’exploitation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concession de service public local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caractère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industriel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commercial.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Enfin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un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agrément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requis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tout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montant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excède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 million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d’euros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programme et par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exercice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48100" y="3086100"/>
            <a:ext cx="3088666" cy="11244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69900" algn="l"/>
              </a:tabLst>
            </a:pP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199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du code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fixe 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délai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minimal pendant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lequel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investissements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doivent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conservés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l’entreprise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maintenus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affectés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l’exploitation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laquelle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délai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minimal de conservation,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décompté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date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jour de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rédaction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égal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cinq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ans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durée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normale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d’utilisation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elle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inférieure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848100" y="4102100"/>
            <a:ext cx="3004027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immobilisation acquise, créée ou prise en crédit-bail doit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 conservée pendant le délai énoncé précédemment. A cet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égard, il est précisé que le remplacement d’une immobilisation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une autre immobilisation, même identique, ne permet pas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considérer que l’obligation de conservation de l’investissement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ayant ouvert droit à réduction d’impôt est remplie.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48100" y="4991100"/>
            <a:ext cx="3030317" cy="12655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Si, dans le délai de cinq ans de son acquisition ou de sa création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 pendant sa durée normale d’utilisation si elle est inférieure,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l’investissement ayant ouvert droit à réduction d’impôt est cédé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 cesse d’être affecté à l’activité pour laquelle il a été créé ou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acquis, ou si l’acquéreur cesse son activité, la réduction d’impôt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pratiquée peut faire l’objet, sous réserve des dispositions du vingt-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quatrième alinéa du I de l’article 199 undecies B, d’une reprise au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titre de l’année au cours de laquelle cet événement est intervenu.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6146800"/>
            <a:ext cx="2715487" cy="278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le cadre de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opération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INIIAM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s’engage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6426200"/>
            <a:ext cx="3020058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	A la bonne fin fiscale et financière des investissements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réalisés;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48100" y="6692900"/>
            <a:ext cx="3087384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A prendre en charge toute demande d’information fiscale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liée aux investissements effectues;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48101" y="6972300"/>
            <a:ext cx="3087384" cy="112447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	A prendre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charge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éventuelle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remise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cause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fiscale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y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compris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frais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défense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de franchise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aux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procédures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ainsi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perte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l’avantage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fiscal et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éventuelles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pénalités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retard. INIIAM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bénéficie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 cadre de son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couverture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d’assurance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spécifique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1 517 250  euros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auprès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  la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compagnie CGPA sous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numéro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police RCPIP0342.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848100" y="8064500"/>
            <a:ext cx="2689839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4 - FONCTIONNEMENT, ADMINISTRATION,</a:t>
            </a:r>
            <a:br>
              <a:rPr lang="en-CA" sz="9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CONTRÔLE ET INFORMATION DES SOCIETES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848100" y="8407400"/>
            <a:ext cx="220637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57200" algn="l"/>
              </a:tabLst>
            </a:pPr>
            <a:r>
              <a:rPr lang="en-CA" sz="854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4.1</a:t>
            </a:r>
            <a:r>
              <a:rPr lang="en-CA" sz="854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Assemblées générales et consultations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48100" y="8547100"/>
            <a:ext cx="3045706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Assemblées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convoquées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fois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notamment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l’approbation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l’exercice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écoulé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48100" y="8953500"/>
            <a:ext cx="2912657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 Assemblée Générale peut également être convoquée à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demande de l’un des associés.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48100" y="9232900"/>
            <a:ext cx="2994409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Assemblées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doivent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convoquées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moins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quinze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jours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réunion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se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tiennent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siège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social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tout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autre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lieu du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département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indiqué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la convocation.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848100" y="9842500"/>
            <a:ext cx="271388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 associé peut se faire représenter lors des Assemblées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994400" y="10083800"/>
            <a:ext cx="496931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7">
            <a:extLst>
              <a:ext uri="{FF2B5EF4-FFF2-40B4-BE49-F238E27FC236}">
                <a16:creationId xmlns:a16="http://schemas.microsoft.com/office/drawing/2014/main" id="{0A7B02C2-5860-5348-BAA9-CF73F6BB4480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41" name="TextBox 48">
            <a:extLst>
              <a:ext uri="{FF2B5EF4-FFF2-40B4-BE49-F238E27FC236}">
                <a16:creationId xmlns:a16="http://schemas.microsoft.com/office/drawing/2014/main" id="{E0B98822-0A17-AB49-93A7-486002AF2AF8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2"/>
          <p:cNvSpPr txBox="1"/>
          <p:nvPr/>
        </p:nvSpPr>
        <p:spPr>
          <a:xfrm>
            <a:off x="457200" y="419100"/>
            <a:ext cx="298960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 par une personne de son choix titulaire d’un pouvoir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mentionnant son identité, dûment signé et daté par l’associé.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685800"/>
            <a:ext cx="291073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gérance peut, comme prévu par les statuts, consulter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 par écrit, sauf pour l’approbation des comptes ou si un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 a demandé la réunion d’une assemblée.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168400"/>
            <a:ext cx="159819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54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4.2</a:t>
            </a:r>
            <a:r>
              <a:rPr lang="en-CA" sz="854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</a:t>
            </a:r>
            <a:r>
              <a:rPr lang="en-CA" sz="854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Répartition</a:t>
            </a:r>
            <a:r>
              <a:rPr lang="en-CA" sz="854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bénéfices</a:t>
            </a:r>
            <a:endParaRPr lang="en-CA" sz="854" spc="-1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295400"/>
            <a:ext cx="3011402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Générale répartit le bénéfice distribuable tel qu’il est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défini par la loi entre tous les associés proportionnellement au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nombre de parts appartenant à chacun d’eux ; elle en décide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modalités de mise en paiement.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1854200"/>
            <a:ext cx="2917465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Générale peut décider la distribution de sommes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prélevées  sur  les  réserves  dont  elle  a  la  disposition 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indiquant expressément les postes de réserves sur lesquels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prélèvements ont été effectués. Toutefois, les dividendes sont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prélevés par priorité sur le bénéfice distribuable de l’exercice.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540000"/>
            <a:ext cx="2922275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Après approbation des comptes et constatation de l’existence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sommes distribuables, l’Assemblée Générale détermine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 attribuée aux associés sous forme de dividendes. La part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associé est proportionnelle à sa quotité dans le capital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3289300"/>
            <a:ext cx="291714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Générale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également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décider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d’affecter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distribuables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aux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réserves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au report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nouveau,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totalité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partie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759200"/>
            <a:ext cx="105894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54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4.3</a:t>
            </a:r>
            <a:r>
              <a:rPr lang="en-CA" sz="854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Régime fiscal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3886200"/>
            <a:ext cx="292131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SNC 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relèvent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l’impôt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sur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revenu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4229100"/>
            <a:ext cx="213904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54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4.4</a:t>
            </a:r>
            <a:r>
              <a:rPr lang="en-CA" sz="854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Administration, contrôle des sociétés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4368800"/>
            <a:ext cx="260103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  SNC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 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sera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INIIAM, SAS au capital de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4635500"/>
            <a:ext cx="3088666" cy="4191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180 000€, 112 rue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 Paris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immatriculée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RCS de Paris sous le</a:t>
            </a:r>
            <a:r>
              <a:rPr lang="en-CA" sz="900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numéro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… … ...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5054600"/>
            <a:ext cx="3088666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expressément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établi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vise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obtenir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réduction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d’impôt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 cadre des articles 199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et 217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Code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n’a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aucunement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objet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prise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contrôle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SNC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appartenant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FIP INIIAM N°1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0" y="5880100"/>
            <a:ext cx="2887009" cy="4225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596900" algn="l"/>
                <a:tab pos="787400" algn="l"/>
              </a:tabLst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	5	-   STATUTS   DES   S.N.C   ET   ADHESION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DEL’INVESTISSEUR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6286500"/>
            <a:ext cx="2976777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présente convention a également pour objet de communiquer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 l’Investisseur et de recueillir son accord sur les dispositions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devant régir les relations entre les Associés des S.N.C. et qui font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l’objet de statuts-type figurant à l’article 5.1 ci-après.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0" y="6832600"/>
            <a:ext cx="2917145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  la   signature   des   présentes,   l’Investisseur   s’engage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irrévocablement à investir dans toute S.N.C. constituée ou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cours de formation, l’intégralité des fonds mentionnés dans son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engagement de libération d’apport, signé par acte séparé, et qui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feront l’objet d’attribution à son profit de droits proportionnels.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7518400"/>
            <a:ext cx="2965555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convention expresse entre les Parties, la signature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 convention par l’Investisseur, emporte, sous réserve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libération effective de son apport, automatiquement et sans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autre formalité, la qualité d’Associé au sein des S.N.C. précitées,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 réserve que les statuts de celles-ci soient en tous points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conformes aux dispositions figurant à l’article 5.1 ci-après.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8407400"/>
            <a:ext cx="1433406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5.1 Statuts-type pour les S.N.C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8534400"/>
            <a:ext cx="3018134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  dispositions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statutaires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ci-après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celles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qui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applicables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S.N.C du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FIP INIIAM N°1 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lesquelles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susceptibles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7200" y="9093200"/>
            <a:ext cx="45525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57200" y="9372600"/>
            <a:ext cx="72487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soussignés :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57200" y="9563100"/>
            <a:ext cx="3301866" cy="278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# Monsieur François RADACAL,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demeurant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107 rue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Manin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75019 Paris</a:t>
            </a:r>
            <a:endParaRPr lang="en-CA" sz="854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57200" y="9842500"/>
            <a:ext cx="208871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 le 08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juin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1971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POINTE-A-PITRE (971)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419100"/>
            <a:ext cx="287899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Marié sous le régime de la communauté de biens réduite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acquêts,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698500"/>
            <a:ext cx="296555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#   La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INIIAM,   Société   par   actions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simplifiées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capital de 180 000 euros,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ayant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siège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social,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48101" y="965200"/>
            <a:ext cx="3251200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112 rue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75015,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immatriculée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RCS de Paris sous 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numéro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… … …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décidé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constituer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entre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eux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collectif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adopté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établis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ci-après :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48100" y="1651000"/>
            <a:ext cx="98424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1 - FORME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848100" y="1790700"/>
            <a:ext cx="2975815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entre les propriétaires des parts ci-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après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créées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celles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pourraient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l’être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ultérieurement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nom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collectif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régie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ainsi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les dispositions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législatives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réglementaires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vigueur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848100" y="2476500"/>
            <a:ext cx="899926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2 - OBJET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48100" y="2616200"/>
            <a:ext cx="295273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 société  a  pour  objet  exclusif,  dans  les  départements 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collectivités d’outre-mer et en Guadeloupe en particulier :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48100" y="2882900"/>
            <a:ext cx="3085460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l’acquisition d’investissements productifs en vue de leur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location au profit d’une entreprise située dans les départements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collectivités d’outre-mer et y exerçant une activité agricole ou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 activité industrielle, commerciale ou artisanale relevant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 34 du Code Général des Impôts.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48100" y="3568700"/>
            <a:ext cx="299440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l’administration de ces biens, leur exploitation, leur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gestion et leur mise en location dans le cadre défini par l’article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199 undecies B du CGI ;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848100" y="3987800"/>
            <a:ext cx="3031279" cy="15476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et plus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réalisation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d’investissements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productifs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neufs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destinés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location longue durée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caractère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commercial  dans  le  cadre  des  dispositions  de  l’article199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du CGI ;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précisé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qu’en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application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dudit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article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199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du CGI,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s’oblige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conserver pendant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moins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cinq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pendant la durée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d’amortissement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biens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)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ayant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ouvert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droit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l’aide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fiscale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;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donc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cédé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délai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sera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affecté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pendant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délai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permanence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éligible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dispositif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réduction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d’impôt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848100" y="5359400"/>
            <a:ext cx="2984471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 même  pour  satisfaire  aux  obligations  fiscales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susmentionnées, les associés s’obligent à conserver les parts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 de la société pendant un délai de cinq années à compter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réalisation de l’investissement.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848100" y="5905500"/>
            <a:ext cx="2955937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opérations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financières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commerciales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industrielles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mobilières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immobilières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rattacher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directement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indirectement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ci-dessus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objets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similaires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connexes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de nature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favoriser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son extension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développement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848100" y="6731000"/>
            <a:ext cx="150842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3 - DENOMINATION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848100" y="6858000"/>
            <a:ext cx="3018455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dénomination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Société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FIP INIIAM N°1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documents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émanant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Société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doivent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mentionner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la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dénomination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précédée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suivie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immédiatement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  mots  «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nom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collectif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»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initiales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«S.N.C.».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848100" y="7696200"/>
            <a:ext cx="129490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4 - SIEGE SOCIAL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848100" y="7823200"/>
            <a:ext cx="2423740" cy="278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siège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social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fixé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112 rue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 Paris 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848100" y="8102600"/>
            <a:ext cx="304442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 pourra être transféré en tout autre endroit du même département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une simple décision de la gérance sous réserve de ratification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la prochaine Assemblée Générale Ordinaire, et en tout autre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lieu en vertu d’une décision collective extraordinaire des associés.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848100" y="8788400"/>
            <a:ext cx="966611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5 - DUREE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848100" y="8915400"/>
            <a:ext cx="302711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durée de la Société est fixée à sept années à compter de la date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son immatriculation au Registre du commerce et des sociétés,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sauf dissolution anticipée ou prorogation.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848100" y="9474200"/>
            <a:ext cx="1080424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6 - APPORTS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3848100" y="9613900"/>
            <a:ext cx="2752357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capital social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constitué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apports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numéraire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suivants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848100" y="9880600"/>
            <a:ext cx="314669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par Monsieur François RADACAL,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QUATRE VINGT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994400" y="10083800"/>
            <a:ext cx="496931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2" name="TextBox 47">
            <a:extLst>
              <a:ext uri="{FF2B5EF4-FFF2-40B4-BE49-F238E27FC236}">
                <a16:creationId xmlns:a16="http://schemas.microsoft.com/office/drawing/2014/main" id="{F764730B-F764-5E44-B619-4D4E35EE1EFD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53" name="TextBox 48">
            <a:extLst>
              <a:ext uri="{FF2B5EF4-FFF2-40B4-BE49-F238E27FC236}">
                <a16:creationId xmlns:a16="http://schemas.microsoft.com/office/drawing/2014/main" id="{334DBD02-4573-8342-8C0D-38DDEAD89C57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2"/>
          <p:cNvSpPr txBox="1"/>
          <p:nvPr/>
        </p:nvSpPr>
        <p:spPr>
          <a:xfrm>
            <a:off x="457200" y="419100"/>
            <a:ext cx="2999860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DIX NEUF EUROS ET QUATRE VINGT DIX NEUF CENTS (99,99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€),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698500"/>
            <a:ext cx="2240998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par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INIIAM,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UN CENT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(0,01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€),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965200"/>
            <a:ext cx="2996974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Soit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total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CENT (100) euros,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laquelle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intégralement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versée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crédit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d’un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ouvert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nom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formation,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Caisse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Dépôts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Consignations,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ainsi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reconnaissent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651000"/>
            <a:ext cx="146995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7 - CAPITAL SOCIAL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1790700"/>
            <a:ext cx="2113079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capital social est fixé à CENT (100) euros.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1930400"/>
            <a:ext cx="2989280" cy="4225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 est divisé en DIX MILLE (10 000) parts sociales de 0,01€ euro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(un Cent) chacune, entièrement libérées, numérotées de 1 à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2209800"/>
            <a:ext cx="36548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10 000.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2476500"/>
            <a:ext cx="1436612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8 - PARTS SOCIALES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2616200"/>
            <a:ext cx="263533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attribuées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réparties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suit :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2743200"/>
            <a:ext cx="298479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Monsieur François RADACAL,  NEUF  MILLE  NEUF  CENT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QUATRE VINGT DIX NEUF (9.999) parts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numérotées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1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9.999.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1" y="3162300"/>
            <a:ext cx="2996974" cy="4191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2374900" algn="l"/>
              </a:tabLst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la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INIIAM,  UNE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(1)  part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r>
              <a:rPr lang="en-CA" sz="900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numérotée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10.000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3429000"/>
            <a:ext cx="2913618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Total égal au nombre de parts composant le capital social : DIX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MILLE (10 000) parts sociales.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3708400"/>
            <a:ext cx="2990883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  soussignés   déclarent   que   toutes   les   parts   sociales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représentant le capital social leur appartiennent, sont réparties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entre eux dans les proportions indiquées ci-dessus correspondant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 leurs apports respectifs et qu’elles sont toutes souscrites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libérées comme indiqué ci-dessus.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0" y="4533900"/>
            <a:ext cx="259205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9 - MODIFICATIONS DU CAPITAL SOCIAL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4673600"/>
            <a:ext cx="3059492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992114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 </a:t>
            </a: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capital social peut être augmenté en une ou plusieurs fois,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vertu d’une décision de la collectivité des associés, par la création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parts nouvelles attribuées en représentation d’apports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nature ou en espèces.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0" y="5219700"/>
            <a:ext cx="2977418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décision doit être prise à la majorité requise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décisions collectives extraordinaires.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5486400"/>
            <a:ext cx="2975173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 capital  peut  aussi,  en  vertu  d’une  décision 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ladite collectivité, être augmenté, en une ou plusieurs fois, par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incorporation au capital de tout ou partie des réserves ou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bénéfices, par voie d’élévation de la valeur nominale des parts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existantes, ou par voie de création de parts nouvelles attribuées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gratuitement.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14400" y="6375400"/>
            <a:ext cx="203260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décision doit être prise à l’unanimité.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6578600"/>
            <a:ext cx="306013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 cas d’augmentation de capital en numéraire, chaque associé a,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proportionnellement au nombre de parts qu’il possède, un droit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préférence à la souscription des parts nouvelles représentatives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l’augmentation de capital.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7200" y="7124700"/>
            <a:ext cx="2988960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 droit préférentiel de souscription peut être cédé par les voies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civiles, sous réserve de l’agrément du cessionnaire par tous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associés, la cession étant rendue opposable à la Société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conformément aux dispositions de l’article L. 221-14 du Code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commerce.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57200" y="7874000"/>
            <a:ext cx="3004990" cy="11244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L’augmentation de capital est réalisée nonobstant l’existence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rompus, et les associés disposant d’un nombre insuffisant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droits de souscription pour souscrire un nombre entier de parts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nouvelles doivent faire leur affaire personnelle de l’acquisition ou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cessions de droits nécessaires. Ces cessions ou acquisitions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 réalisées librement entre associés, à condition qu’elles 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portent que sur des rompus.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57200" y="8890000"/>
            <a:ext cx="294824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 cas d’exercice partiel du droit de souscription par un associé,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parts non souscrites peuvent être souscrites librement par ses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coassociés, ou certains d’entre eux, proportionnellement à leurs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droits dans le capital et dans la limite de leur demande.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57200" y="9436100"/>
            <a:ext cx="2880597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toutes les parts ne sont pas souscrites, les parts restantes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peuvent l’être par des tiers étrangers à la Société sous réserve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 leur  agrément  par  l’unanimité  des  associés.  A  défaut,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l’augmentation de capital n’est pas réalisée.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508000"/>
            <a:ext cx="293028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droit préférentiel de souscription est exercé dans les formes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délais fixés par la gérance, sans toutefois que le délai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 ou de cession puisse être inférieur à trente jours.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914400"/>
            <a:ext cx="292035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 suppression  totale  ou  partielle  du  droit  préférentiel 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 ne peut être décidée qu’à l’unanimité des associés.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48100" y="1257300"/>
            <a:ext cx="3047309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992114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</a:t>
            </a: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Le  capital  social  peut,  en  vertu  d’une  décision  collective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extraordinaire, être réduit, pour quelque cause et de quelque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manière que ce soit, avec l’obligation, pour chaque associé,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céder ou d’acheter le nombre de parts anciennes nécessaire à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réalisation de l’opération.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48100" y="2082800"/>
            <a:ext cx="180177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10 - COMPTES COURANTS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848100" y="2209800"/>
            <a:ext cx="2999219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Outre leurs apports, les associés pourront verser ou laisser à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disposition de la Société toutes sommes dont elle pourrait avoir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besoin. Ces sommes sont inscrites au crédit d’un compte ouvert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nom de l’associé.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848100" y="2755900"/>
            <a:ext cx="287899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comptes courants ne doivent jamais être débiteurs et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 a la faculté d’en rembourser tout ou partie, après avis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donné par écrit un mois à l’avance, sauf stipulation contraire.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48100" y="3314700"/>
            <a:ext cx="2686633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11 - REPRESENTATION DES PARTS SOCIALES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48100" y="3441700"/>
            <a:ext cx="291586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parts sociales ne peuvent être représentées par des titres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négociables. Le droit de chaque associé résulte seulement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présents statuts et des actes ultérieurs modifiant le capital social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 constatant des cessions régulièrement consenties.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48100" y="4140200"/>
            <a:ext cx="2539157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12 - INDIVISIBILITE DES PARTS SOCIALES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848100" y="4267200"/>
            <a:ext cx="2910092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parts sociales sont indivisibles à l’égard de la Société qui 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reconnaît qu’un seul propriétaire pour chaque part.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848100" y="4546600"/>
            <a:ext cx="3034164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copropriétaires indivis sont tenus de désigner l’un d’entre eux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les représenter auprès de la Société ; à défaut d’entente, il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appartient à l’indivisaire le plus diligent de faire désigner par voie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justice un mandataire chargé de les représenter, conformément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 dispositions de l’article 1844 du Code civil.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848100" y="5283200"/>
            <a:ext cx="296234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une ou plusieurs parts sont grevées d’usufruit, le droit de vote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appartient au nu-propriétaire, sauf pour les décisions concernant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l’affectation des résultats, où il est réservé à l’usufruitier.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848100" y="5702300"/>
            <a:ext cx="276037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Toutefois, dans tous les cas, le nu-propriétaire a le droit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participer aux assemblées générales.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848100" y="6108700"/>
            <a:ext cx="283090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13 - DROITS ET OBLIGATIONS ATTACHES AUX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PARTS SOCIALES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848100" y="6388100"/>
            <a:ext cx="297357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part sociale confère à son propriétaire un droit égal dans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bénéfices de la Société et dans l’actif social.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848100" y="6654800"/>
            <a:ext cx="2951770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droits et obligations attachés à chaque part sociale la suivent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 quelque  main  qu’elle  passe.  La  possession  d’une  part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entraîne de plein droit adhésion aux statuts et aux résolutions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régulièrement prises par les associés.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848100" y="7213600"/>
            <a:ext cx="288219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associés ont tous la qualité de commerçant et répondent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indéfiniment et solidairement des dettes sociales vis-à-vis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tiers.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848100" y="7620000"/>
            <a:ext cx="297485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Entre associés, chacun d’eux ne répond des dettes sociales qu’en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proportion de ses droits dans le capital.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848100" y="8026400"/>
            <a:ext cx="2683427" cy="4225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14 - CESSION ET TRANSMISSION DES PARTS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848100" y="8305800"/>
            <a:ext cx="2912657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parts sociales ne sont pas négociables. Elles ne peuvent être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cédées, même entre associés, qu’avec le consentement de tous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associés.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3848100" y="8775700"/>
            <a:ext cx="3106941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L’associé qui projette de céder tout ou partie de ses parts notifie son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projet à la gérance par lettre recommandée avec demande d’avis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réception en indiquant toutes précisions sur le cessionnaire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proposé, le nombre de parts cédées ainsi que le prix convenu.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848100" y="9321800"/>
            <a:ext cx="2947923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gérance consulte les associés et propose les modifications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nécessaires aux statuts dans le mois de la réception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notification, puis notifie le résultat de la consultation à tous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 par lettre recommandée dans les huit jours de son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intervention.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994400" y="10083800"/>
            <a:ext cx="496931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2" name="TextBox 47">
            <a:extLst>
              <a:ext uri="{FF2B5EF4-FFF2-40B4-BE49-F238E27FC236}">
                <a16:creationId xmlns:a16="http://schemas.microsoft.com/office/drawing/2014/main" id="{0BCC2422-2161-F644-902E-F9AC4AFCA991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53" name="TextBox 48">
            <a:extLst>
              <a:ext uri="{FF2B5EF4-FFF2-40B4-BE49-F238E27FC236}">
                <a16:creationId xmlns:a16="http://schemas.microsoft.com/office/drawing/2014/main" id="{419C1B9B-BD10-BE48-BFB4-5790E6C90841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2"/>
          <p:cNvSpPr txBox="1"/>
          <p:nvPr/>
        </p:nvSpPr>
        <p:spPr>
          <a:xfrm>
            <a:off x="2047058" y="482600"/>
            <a:ext cx="3457678" cy="3770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fr-FR" sz="2800" b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NOTICE EXPLICATIVE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46300" y="1638300"/>
            <a:ext cx="2577629" cy="3603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552700" algn="l"/>
              </a:tabLst>
            </a:pPr>
            <a:r>
              <a:rPr lang="fr-FR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</a:t>
            </a:r>
          </a:p>
          <a:p>
            <a:pPr>
              <a:lnSpc>
                <a:spcPts val="1380"/>
              </a:lnSpc>
            </a:pPr>
            <a:endParaRPr lang="fr-FR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124700" y="10380910"/>
            <a:ext cx="7213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</a:t>
            </a:r>
          </a:p>
        </p:txBody>
      </p:sp>
      <p:graphicFrame>
        <p:nvGraphicFramePr>
          <p:cNvPr id="51" name="Tableau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74629"/>
              </p:ext>
            </p:extLst>
          </p:nvPr>
        </p:nvGraphicFramePr>
        <p:xfrm>
          <a:off x="469899" y="1186319"/>
          <a:ext cx="6578775" cy="456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60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Le dossier de </a:t>
                      </a:r>
                      <a:r>
                        <a:rPr lang="en-CA" sz="1200" b="1" dirty="0" err="1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souscription</a:t>
                      </a:r>
                      <a:r>
                        <a:rPr lang="en-CA" sz="1200" b="1" dirty="0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200" b="1" dirty="0" err="1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est</a:t>
                      </a:r>
                      <a:r>
                        <a:rPr lang="en-CA" sz="1200" b="1" dirty="0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200" b="1" dirty="0" err="1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composé</a:t>
                      </a:r>
                      <a:r>
                        <a:rPr lang="en-CA" sz="1200" b="1" dirty="0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79">
                <a:tc>
                  <a:txBody>
                    <a:bodyPr/>
                    <a:lstStyle/>
                    <a:p>
                      <a:r>
                        <a:rPr lang="en-CA" sz="1000" b="1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Pièce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b="1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Procédure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Nombre</a:t>
                      </a:r>
                      <a:b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</a:br>
                      <a:r>
                        <a:rPr lang="en-CA" sz="1000" b="1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d’exemplaires</a:t>
                      </a:r>
                      <a:endParaRPr lang="en-CA" sz="1000" b="1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Mandat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recherche</a:t>
                      </a:r>
                      <a:endParaRPr lang="en-CA" sz="1000" spc="-1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Remplir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,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parapher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et signer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Bulletin de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souscription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(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incluant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l’engagement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libération</a:t>
                      </a:r>
                      <a:b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</a:b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d’apport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Remplir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et signer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Conditions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Générales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souscription</a:t>
                      </a:r>
                      <a:endParaRPr lang="en-CA" sz="1000" spc="-1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Parapher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et signer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Pouvoir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à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INIIAM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Remplir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et signer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Déclaration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d’origine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des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fonds</a:t>
                      </a:r>
                      <a:endParaRPr lang="en-CA" sz="1000" spc="-1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Remplir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et signer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Divers documents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liés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à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la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création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des SNC (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modèle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Convention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compte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-courant,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formulaire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TNS,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déclaration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</a:t>
                      </a:r>
                      <a:b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</a:b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non-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condamnation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, attestation du conjoint,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projets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PV</a:t>
                      </a:r>
                      <a:b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</a:br>
                      <a:r>
                        <a:rPr lang="en-CA" sz="1000" spc="-2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d’AG</a:t>
                      </a:r>
                      <a:r>
                        <a:rPr lang="en-CA" sz="1000" spc="-2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, </a:t>
                      </a:r>
                      <a:r>
                        <a:rPr lang="en-CA" sz="1000" spc="-2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etc</a:t>
                      </a:r>
                      <a:r>
                        <a:rPr lang="en-CA" sz="1000" spc="-2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…)</a:t>
                      </a:r>
                      <a:endParaRPr lang="en-CA" sz="1000" spc="-1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Remplir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et signer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Chèque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d’apport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à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l’ordre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d’INIIAM</a:t>
                      </a:r>
                      <a:endParaRPr lang="en-CA" sz="1000" spc="-1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Remplir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et signer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Chèque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200€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à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l’ordre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d’INIIAM</a:t>
                      </a:r>
                      <a:b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</a:b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correspondant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aux frais de dossiers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Remplir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et signer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6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Carte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Nationale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d’Identité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ou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quatre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premières pages du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Passeport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en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cours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validité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du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souscripteur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et de son 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conjoint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certifiée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conforme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à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l'original</a:t>
                      </a:r>
                      <a:endParaRPr lang="en-CA" sz="100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Copie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recto-verso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Justificatif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domicile de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moins</a:t>
                      </a:r>
                      <a:r>
                        <a:rPr lang="en-CA" sz="1000" spc="-1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trois </a:t>
                      </a: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mois</a:t>
                      </a:r>
                      <a:endParaRPr lang="en-CA" sz="1000" spc="-1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-1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Copie</a:t>
                      </a:r>
                      <a:endParaRPr lang="en-CA" sz="1000" spc="-1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446616"/>
              </p:ext>
            </p:extLst>
          </p:nvPr>
        </p:nvGraphicFramePr>
        <p:xfrm>
          <a:off x="469899" y="5916414"/>
          <a:ext cx="6576980" cy="89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Le dossier </a:t>
                      </a:r>
                      <a:r>
                        <a:rPr lang="en-CA" sz="1200" kern="1200" dirty="0" err="1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complet</a:t>
                      </a:r>
                      <a:r>
                        <a:rPr lang="en-CA" sz="1200" kern="1200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200" kern="1200" dirty="0" err="1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est</a:t>
                      </a:r>
                      <a:r>
                        <a:rPr lang="en-CA" sz="1200" kern="1200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200" kern="1200" dirty="0" err="1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à</a:t>
                      </a:r>
                      <a:r>
                        <a:rPr lang="en-CA" sz="1200" kern="1200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200" kern="1200" dirty="0" err="1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envoyer</a:t>
                      </a:r>
                      <a:r>
                        <a:rPr lang="en-CA" sz="1200" kern="1200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200" kern="1200" dirty="0" err="1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à</a:t>
                      </a:r>
                      <a:r>
                        <a:rPr lang="en-CA" sz="1200" kern="1200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kern="1200" dirty="0">
                          <a:solidFill>
                            <a:schemeClr val="accent2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INIIAM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112 rue </a:t>
                      </a:r>
                      <a:r>
                        <a:rPr lang="en-CA" sz="1000" kern="1200" dirty="0" err="1">
                          <a:solidFill>
                            <a:schemeClr val="dk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Blomet</a:t>
                      </a:r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br>
                        <a:rPr lang="en-CA" sz="1000" kern="1200" dirty="0">
                          <a:solidFill>
                            <a:schemeClr val="dk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</a:br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75015 Paris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Tableau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797540"/>
              </p:ext>
            </p:extLst>
          </p:nvPr>
        </p:nvGraphicFramePr>
        <p:xfrm>
          <a:off x="469899" y="6996190"/>
          <a:ext cx="6576980" cy="129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379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</a:pPr>
                      <a:r>
                        <a:rPr lang="en-CA" sz="1200" b="1" dirty="0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cs typeface="Arial Bold"/>
                        </a:rPr>
                        <a:t>Date </a:t>
                      </a:r>
                      <a:r>
                        <a:rPr lang="en-CA" sz="1200" b="1" dirty="0" err="1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cs typeface="Arial Bold"/>
                        </a:rPr>
                        <a:t>limite</a:t>
                      </a:r>
                      <a:r>
                        <a:rPr lang="en-CA" sz="1200" b="1" dirty="0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cs typeface="Arial Bold"/>
                        </a:rPr>
                        <a:t> de </a:t>
                      </a:r>
                      <a:r>
                        <a:rPr lang="en-CA" sz="1200" b="1" dirty="0" err="1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cs typeface="Arial Bold"/>
                        </a:rPr>
                        <a:t>réception</a:t>
                      </a:r>
                      <a:r>
                        <a:rPr lang="en-CA" sz="1200" b="1" dirty="0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cs typeface="Arial Bold"/>
                        </a:rPr>
                        <a:t> des dossiers de </a:t>
                      </a:r>
                      <a:r>
                        <a:rPr lang="en-CA" sz="1200" b="1" dirty="0" err="1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cs typeface="Arial Bold"/>
                        </a:rPr>
                        <a:t>souscription</a:t>
                      </a:r>
                      <a:r>
                        <a:rPr lang="en-CA" sz="1200" b="1" dirty="0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cs typeface="Arial Bold"/>
                        </a:rPr>
                        <a:t>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15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CA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31 Mars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La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souscription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est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prise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compte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au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taux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vigueur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le jour de la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réception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du dossier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complet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à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l’adresse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indiquée</a:t>
                      </a:r>
                      <a:r>
                        <a:rPr lang="en-CA" sz="1000" baseline="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ci-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dessus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.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Toutefois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,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il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est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admis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un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délai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supplémentaire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pour les dossiers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arrivés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tardivement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par</a:t>
                      </a:r>
                      <a:r>
                        <a:rPr lang="en-CA" sz="1000" baseline="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voie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postale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dont</a:t>
                      </a:r>
                      <a:r>
                        <a:rPr lang="en-CA" sz="1000" baseline="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la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copie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complète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aura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été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adressée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dans les temps par fax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ou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e-mail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à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l'adresse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: </a:t>
                      </a:r>
                      <a:r>
                        <a:rPr lang="fr-FR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 tooltip="f.radacal@iniiam.com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f.radacal@iniiam.com</a:t>
                      </a:r>
                      <a:r>
                        <a:rPr lang="en-CA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CA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Tableau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31844"/>
              </p:ext>
            </p:extLst>
          </p:nvPr>
        </p:nvGraphicFramePr>
        <p:xfrm>
          <a:off x="469899" y="8425332"/>
          <a:ext cx="6576980" cy="1739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985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</a:pPr>
                      <a:r>
                        <a:rPr lang="en-CA" sz="1200" b="1" dirty="0" err="1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cs typeface="Arial Bold"/>
                        </a:rPr>
                        <a:t>Précisions</a:t>
                      </a:r>
                      <a:r>
                        <a:rPr lang="en-CA" sz="1200" b="1" dirty="0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cs typeface="Arial Bold"/>
                        </a:rPr>
                        <a:t>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569"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 charset="0"/>
                        <a:buChar char="•"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Les documents de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souscription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sont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au format PDF et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doivent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être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retournés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exemplaires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originaux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.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Une</a:t>
                      </a:r>
                      <a:b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</a:b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photocopie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n’est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pas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valable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. Il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est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conseillé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d’en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conserver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une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copie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Pour les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personnes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mariées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ou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liées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par un PACS et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soumises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à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imposition commune, la signature d’un des</a:t>
                      </a:r>
                      <a:b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</a:b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conjoints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ou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partenaires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suffit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La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souscription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directe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n’est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pas possible,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l’investisseur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doit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impérativement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nous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adresser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son dossier par</a:t>
                      </a:r>
                      <a:b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</a:b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l’intermédiaire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son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conseil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.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S’il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n’en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possède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pas,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il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peut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nous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contacter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afin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que nous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lui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présentions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un</a:t>
                      </a:r>
                      <a:b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</a:b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conseil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parmi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notre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réseau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partenaires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Les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demandes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dérogation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doivent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être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adressées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par e-mail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à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l'adresse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suivante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: </a:t>
                      </a:r>
                      <a:r>
                        <a:rPr lang="fr-FR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 tooltip="f.radacal@iniiam.com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f.radacal@iniiam.com</a:t>
                      </a:r>
                      <a:r>
                        <a:rPr lang="en-CA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CA" sz="100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2"/>
          <p:cNvSpPr txBox="1"/>
          <p:nvPr/>
        </p:nvSpPr>
        <p:spPr>
          <a:xfrm>
            <a:off x="457200" y="508000"/>
            <a:ext cx="290464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 cas de refus d’agrément, la cession n’a pas lieu et l’associé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cédant reste propriétaire des parts qui devaient être cédées.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74700"/>
            <a:ext cx="2997615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n’est pas dissoute par le décès d’un associé. Elle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continue entre les associés survivants auxquels s’adjoignent,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s’ils en font la demande et s’ils sont agréés par les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survivants, les conjoint et héritiers de l’associé décédé titulaire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parts sociales du capital.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460500"/>
            <a:ext cx="288861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demande doit être notifiée dans les trois mois du décès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  chacun  des  associés  survivants.  L’agrément  résulte  d’une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décision unanime des associés survivants.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879600"/>
            <a:ext cx="2965877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l’agrément évoqué n’est pas notifié aux conjoint et héritiers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le délai évoqué ou si l’agrément n’est pas accordé, les parts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concernées sont annulées et remboursées par la Société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ayants droit, à moins que, sur décision unanime des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survivants, elles n’aient été acquises par ceux-ci ou par toutes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personnes agréées par eux.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2697804"/>
            <a:ext cx="2941511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dispositions 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précèdent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s’appliquent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lorsque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décès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laisse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subsister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qu’un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seul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survivant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lequel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exerce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s’il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y a lieu,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faculté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d’agrément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reconnue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échéant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dispose du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délai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un an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prévu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1844-5 du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civil 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régulariser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situation.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3378200"/>
            <a:ext cx="3030317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héritiers et conjoint d’un associé décédé doivent justifier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 qualité auprès de la Société dans le mois du décès ; la gérance,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son côté, peut exiger à tout moment de tout intéressé et de tout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notaire la justification de la qualité desdits héritiers et conjoint par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production de tout document approprié.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4064000"/>
            <a:ext cx="298992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disparition de la personnalité morale d’un associé, intervenant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quelque cause que ce soit, est assimilée au décès d’un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4622800"/>
            <a:ext cx="276197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15 - FAILLITE, INTERDICTION ET INCAPACITE</a:t>
            </a:r>
            <a:br>
              <a:rPr lang="en-CA" sz="9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 ASSOCIE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4889500"/>
            <a:ext cx="3098925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faillite, l’interdiction d’exercer une profession commerciale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 l’incapacité frappant l’un des associés n’entraînent pas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dissolution de la Société. Celle-ci continue entre les autres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 moins que ceux-ci ne décident à l’unanimité de la dissoudre dans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trois mois de la date à laquelle est devenue définitive l’une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sanctions précitées.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5715000"/>
            <a:ext cx="296555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le cas de continuation, la valeur des droits sociaux à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rembourser est déterminée conformément à l’article 1843-4 du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civil.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6121400"/>
            <a:ext cx="2992486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remboursement aura lieu dans les deux mois de la notification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rapport de l’expert.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6400800"/>
            <a:ext cx="2979662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 dispositions  qui  précèdent  s’appliquent  également, 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convention expresse, quand un associé fait l’objet d’un jugement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liquidation judiciaire ou arrêtant un plan de cession totale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 entreprise.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7086600"/>
            <a:ext cx="298639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16 - NOMINATION, REVOCATION ET DEMISSION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GERANTS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0" y="7366000"/>
            <a:ext cx="69890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 Nomination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7505700"/>
            <a:ext cx="2944717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est gérée par un ou plusieurs gérants associés ou non,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désignés pour une durée non limitée.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0" y="7772400"/>
            <a:ext cx="301236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 décision  extraordinaire,  les  associés  peuvent  également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désigner un ou plusieurs gérants non associés pour la durée qu’ils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fixent.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8178800"/>
            <a:ext cx="2930289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une personne morale est gérante, ses dirigeants sont soumis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 mêmes conditions et obligations et encourent les mêmes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responsabilités civiles et pénales que s’ils étaient gérants en leur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propre, sans préjudice de la responsabilité solidaire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personne morale qu’ils dirigent.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8864600"/>
            <a:ext cx="3037691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personne morale doit désigner son représentant permanent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auprès de la société par lettre recommandée. En cas de révocation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mandat de ce représentant, elle doit désigner sans délai son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remplaçant.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9486900"/>
            <a:ext cx="3030317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première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gérante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nommée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</a:t>
            </a:r>
            <a:r>
              <a:rPr lang="en-CA" sz="864" b="1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64" b="1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associée</a:t>
            </a:r>
            <a:r>
              <a:rPr lang="en-CA" sz="864" b="1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64" b="1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comparant</a:t>
            </a:r>
            <a:r>
              <a:rPr lang="en-CA" sz="864" b="1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aux </a:t>
            </a:r>
            <a:r>
              <a:rPr lang="en-CA" sz="864" b="1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64" b="1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ci-dessus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amplement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nommée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qui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déclare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personne</a:t>
            </a:r>
            <a:endParaRPr lang="en-CA" sz="864" b="1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848100" y="419100"/>
            <a:ext cx="2811667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 son  directeur  général,  accepter  cette  fonction  sans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limitation de durée.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48100" y="685800"/>
            <a:ext cx="2975173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révocation du gérant ayant la qualité d’associé intervient sur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décision unanime des autres associés. La révocation d’un gérant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non associé intervient sur décision ordinaire des associés.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révocation peut encore résulter d’une décision de justice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cause légitime.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848100" y="1371600"/>
            <a:ext cx="2955617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 révocation décidée sans juste motif peut donner lieu à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dommages-intérêts.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48100" y="1651000"/>
            <a:ext cx="292227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Sauf décision contraire des associés, la révocation d’un gérant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 ou non n’entraîne pas la dissolution de la société.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1930400"/>
            <a:ext cx="3117200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 cas de continuation de la Société, le gérant révoqué peut décider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se retirer de la Société en demandant le remboursement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ses parts sociales dont la valeur sera, à défaut d’accord amiable,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déterminée conformément aux dispositions de l’article 1843-4 du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civil.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2616200"/>
            <a:ext cx="306013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décision de retrait doit être notifiée dans les quinze jours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révocation à chacun des associés par lettre recommandée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avec demande d’avis de réception, faute de quoi le gérant révoqué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conserve la qualité d’associé.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48100" y="3162300"/>
            <a:ext cx="62677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3. Démission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48100" y="3302000"/>
            <a:ext cx="3037050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gérant qui démissionne ne perd pas sa qualité d’associé ; il doit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prévenir ses coassociés six mois au moins avec la date de clôture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l’exercice social, par lettre recommandée avec demande d’avis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réception, sans préjudice du droit pour la Société de demander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dommages-intérêts en cas de démission à contretemps.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848100" y="3987800"/>
            <a:ext cx="2450992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4. Liquidation judiciaire, interdiction ou incapacité :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848100" y="4114800"/>
            <a:ext cx="3025508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un jugement de liquidation judiciaire ou arrêtant un plan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cession totale, une mesure d’interdiction d’exercice d’une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profession commerciale ou une mesure d’incapacité est prononcé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 l’encontre de l’un des associés gérant, il sera fait application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 précédent des présents statuts.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48100" y="4953000"/>
            <a:ext cx="2173672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17 - GERANT PERSONNE MORALE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48100" y="5080000"/>
            <a:ext cx="2930289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une personne morale est gérant, ses dirigeants sont soumis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 mêmes conditions et obligations et encourent les mêmes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responsabilités civile et pénale que s’ils étaient gérants en leur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propre, sans préjudice de la responsabilité solidaire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personne morale qu’ils dirigent.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48100" y="5765800"/>
            <a:ext cx="2998257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personne morale gérante doit désigner son représentant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permanent auprès de la Société par lettre recommandée avec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demande d’avis de réception. En cas de révocation du mandat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 représentant, elle doit désigner sans délai et dans les mêmes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formes son remplaçant.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848100" y="6591300"/>
            <a:ext cx="210634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18 - POUVOIRS DE LA GERANCE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848100" y="6731000"/>
            <a:ext cx="300787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ses rapports avec les tiers, la gérance, agissant au nom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Société, a pouvoir de passer seule tous actes entrant dans l’objet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848100" y="7137400"/>
            <a:ext cx="304217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S’il existe plusieurs gérants, l’opposition formée par l’un d’eux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actes d’un autre gérant est sans effet à l’égard des tiers, à moins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qu’il ne soit établi qu’ils en ont eu connaissance.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848100" y="7556500"/>
            <a:ext cx="3087384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les rapports entre associés, le gérant ou chacun des gérants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 accomplir tous les actes de gestion dans l’intérêt de la Société.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848100" y="7962900"/>
            <a:ext cx="240771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19 - REMUNERATION DE LA GERANCE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848100" y="8102600"/>
            <a:ext cx="3075522" cy="19708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gérant ou chacun des gérants a droit à une rémunération égale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montant de l’éventuelle trésorerie disponible de la société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après paiement des investissements décidés par les associés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charges de fonctionnement de la société. Chaque gérant est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ailleurs autorisé à conclure avec la Société une convention dite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de prestations » aux termes de laquelle le gérant sera chargé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entre autres (i) du montage de l’opération de défiscalisation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réalisée dans le cadre de l’article 199 undecies B du Code Général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Impôts résultant de l’acquisition et la mise en location par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de biens productifs , (ii) de l’obtention s’il y a lieu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l’agrément prévu par l’article 199 undecies B du Code Général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Impôts, (iii) de la rédaction d’une note de présentation à l’attention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d’investisseurs, de la création de la Société et (iv) de la collecte des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5994400" y="10083800"/>
            <a:ext cx="496931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5" name="TextBox 47">
            <a:extLst>
              <a:ext uri="{FF2B5EF4-FFF2-40B4-BE49-F238E27FC236}">
                <a16:creationId xmlns:a16="http://schemas.microsoft.com/office/drawing/2014/main" id="{4ECE2E0E-2166-0148-B5C3-AFF9E5D05863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46" name="TextBox 48">
            <a:extLst>
              <a:ext uri="{FF2B5EF4-FFF2-40B4-BE49-F238E27FC236}">
                <a16:creationId xmlns:a16="http://schemas.microsoft.com/office/drawing/2014/main" id="{56DAC96B-44AF-D149-AE29-2DFC9401EAFF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"/>
          <p:cNvSpPr txBox="1"/>
          <p:nvPr/>
        </p:nvSpPr>
        <p:spPr>
          <a:xfrm>
            <a:off x="457200" y="419100"/>
            <a:ext cx="150169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souscriptions des futurs associés.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558800"/>
            <a:ext cx="286616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gérant ou chacun des gérants a droit, sur présentation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justificatifs, au remboursement de ses frais de représentation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déplacement.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104900"/>
            <a:ext cx="2250616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20 - COMMISSAIRES AUX COMPTES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244600"/>
            <a:ext cx="3013004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associés peuvent ou, lorsque les conditions légales sont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réunies, doivent, nommer un ou plusieurs Commissaires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Comptes titulaires et suppléants qui exerceront alors leur mission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six exercices dans les conditions et avec les effets prévus par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dispositions législatives et réglementaires en vigueur.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2070100"/>
            <a:ext cx="197970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21 - DECISIONS COLLECTIVES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197100"/>
            <a:ext cx="3079689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décisions collectives des associés ont, notamment, pour objet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l’approbation annuelle des comptes, la nomination et la révocation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gérants, l’autorisation des opérations excédant leurs pouvoirs,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l’agrément des cessions de parts et toutes modifications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2882900"/>
            <a:ext cx="2988319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Elles peuvent être prises à toute époque de l’année, mais la tenue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 assemblée est obligatoire au moins une fois par an, dans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six mois de la clôture de l’exercice social, pour approuver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comptes de cet exercice.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429000"/>
            <a:ext cx="2864887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comptes annuels sont approuvés à la majorité des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représentant au moins la moitié du capital.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3708400"/>
            <a:ext cx="2887970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Toutes les décisions dont les conditions d’adoption ne sont pas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spécialement fixées par des articles des présents statuts sont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prises :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4114800"/>
            <a:ext cx="303769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lorsqu’elles ne modifient pas les statuts à la majorité des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représentant au moins la moitié du capital. ;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4457700"/>
            <a:ext cx="294375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lorsqu’elles modifient les statuts, et notamment lorsqu’elles 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objet la transformation de la Société en société d’une autre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forme, à l’unanimité.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4864100"/>
            <a:ext cx="2899512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décisions collectives résultent au choix de la gérance d’une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assemblée générale ou d’une consultation écrite des associés.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5143500"/>
            <a:ext cx="291586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Elles peuvent également résulter d’un acte sous seing privé ou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notarié signé par tous les associés.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0" y="5410200"/>
            <a:ext cx="2923877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réunion d’une assemblée générale est cependant obligatoire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l’approbation annuelle des comptes et pour toutes autres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décisions si l’un des associés le demande.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5969000"/>
            <a:ext cx="1848263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22 - ASSEMBLEE GENERALE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0" y="6108700"/>
            <a:ext cx="3064942" cy="11244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générale est convoquée par la gérance au moyen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 lettre recommandée adressée à chaque associé quinze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jours au moins avant la date de l’assemblée et à laquelle sont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annexés le texte des résolutions proposées par la gérance ou par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 associé, le rapport de la gérance, les comptes annuels, s’il s’agit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statuer sur l’approbation des comptes, et le cas échéant,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rapports du Commissaire aux Comptes.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7061200"/>
            <a:ext cx="286777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Toutefois,  l’assemblée  générale  se  réunit  valablement  sur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convocation verbale et sans délai si tous les associés sont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présents ou dûment représentés.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7467600"/>
            <a:ext cx="3071034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associé a le droit de participer aux décisions collectives,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dispose d’un nombre de voix égal à celui des parts qu’il possède.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associé peut se faire représenter aux assemblées par son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conjoint ou par un autre associé justifiant de son pouvoir.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8026400"/>
            <a:ext cx="3041858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se réunit au siège social ou en tout autre endroit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où se trouve fixé le siège social.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7200" y="8293100"/>
            <a:ext cx="2843727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Elle est présidée par le gérant ou l’un des gérants. A défaut,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désigne le président de séance parmi les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présents. L’assemblée peut désigner un secrétaire de séance,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 ou non.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57200" y="8839200"/>
            <a:ext cx="2915863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délibérations des assemblées générales sont constatées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des procès-verbaux établis sur un registre spécial ou sur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feuilles mobiles dans les conditions fixées par les règlements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vigueur. Les procès-verbaux sont signés par tous les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57200" y="9537700"/>
            <a:ext cx="283186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 copies  ou  extraits  des  procès-verbaux  des  assemblées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 sont valablement certifiés conformes par un gérant.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48100" y="419100"/>
            <a:ext cx="192039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23 - CONSULTATION ECRITE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558800"/>
            <a:ext cx="3013004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gérance peut consulter les associés par écrit, sauf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l’approbation des comptes ou si un associé a demandé la réunion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 assemblée.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965200"/>
            <a:ext cx="3080972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ce cas, elle adresse à chaque associé par lettre recommandée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avec demande d’avis de réception, le texte de la ou des résolutions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proposées, accompagné de tous documents et renseignements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nécessaires ainsi qu’un bulletin de vote.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48100" y="1511300"/>
            <a:ext cx="2992807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associés disposent d’un délai de quinze jours à compter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de réception du projet de résolutions pour transmettre leur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vote à la gérance par lettre recommandée. Tout associé n’ayant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pas répondu dans le délai ci-dessus est considéré comme s’étant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abstenu.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48100" y="2197100"/>
            <a:ext cx="298318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 procès-verbal de chaque consultation écrite est établi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signé par la gérance ; au procès-verbal est annexée la réponse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associé.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848100" y="2755900"/>
            <a:ext cx="2696251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24 - EXERCICE SOCIAL - COMPTES SOCIAUX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848100" y="2882900"/>
            <a:ext cx="3102131" cy="16887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exercice social-compte sociaux a une durée d’une année,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qui commence le Premier Janvier et finit le Trente et Un Décembre.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 exception,  le  premier  exercice  commencera  le  jour 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l’immatriculation de la Société au Registre du commerce et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 et se terminera le dernier jour de l’année en cours.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comptes annuels (bilan, compte de résultat et annexe), l’inventaire,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rapport de gestion et les rapports spéciaux de la gérance ainsi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que, le cas échéant, les rapports du Commissaire aux Comptes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 établis conformément aux lois et règlements en vigueur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 soumis à l’approbation des associés dans les conditions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prévues par ces lois et règlements.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48100" y="4533900"/>
            <a:ext cx="269304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 25  -  AFFECTATION  ET  REPARTITION  DES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RESULTATS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48100" y="4813300"/>
            <a:ext cx="3011402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Générale répartit le bénéfice distribuable tel qu’il est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défini par la loi entre tous les associés proportionnellement au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nombre de parts appartenant à chacun d’eux ; elle en décide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modalités de mise en paiement.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48100" y="5359400"/>
            <a:ext cx="2917465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Générale peut décider la distribution de sommes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prélevées  sur  les  réserves  dont  elle  a  la  disposition 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indiquant expressément les postes de réserves sur lesquels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prélèvements ont été effectués. Toutefois, les dividendes sont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prélevés par priorité sur le bénéfice distribuable de l’exercice.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848100" y="6045200"/>
            <a:ext cx="2922275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Après approbation des comptes et constatation de l’existence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sommes distribuables, l’Assemblée Générale détermine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 attribuée aux associés sous forme de dividendes. La part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associé est proportionnelle à sa quotité dans le capital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848100" y="6731000"/>
            <a:ext cx="291714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 Générale  peut  également  décider  d’affecter 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sommes distribuables aux réserves et au report à nouveau,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totalité ou en partie.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848100" y="7137400"/>
            <a:ext cx="3020699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Aucune distribution ne peut être faite lorsque les capitaux propres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 ou deviendraient à la suite de celle-ci, inférieurs au montant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capital augmenté des réserves que la loi ne permet pas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distribuer.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848100" y="7823200"/>
            <a:ext cx="226825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26 - DISSOLUTION - LIQUIDATION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848100" y="7962900"/>
            <a:ext cx="3060774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est dissoute par l’arrivée de son terme, sauf prorogation,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la perte de son objet ou par décision judiciaire ordonnée en ce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sens.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848100" y="8369300"/>
            <a:ext cx="307520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 an au moins avant la date d’expiration de la Société, la gérance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doit provoquer une décision des associés, prise à l’unanimité, à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l’effet de décider si la Société doit être prorogée.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848100" y="8788400"/>
            <a:ext cx="296395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 Société  peut  être  dissoute  par  anticipation  par  décision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collective des associés prise à l’unanimité ou pour l’une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causes énoncées dans les présents statuts.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848100" y="9258300"/>
            <a:ext cx="3020058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réunion de toutes les parts en une seule main n’entraîne pas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dissolution de plein droit de la Société. Toutefois, tout intéressé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 demander la dissolution de la Société si la situation n’a pas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 régularisée dans le délai d’un an.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848100" y="9867900"/>
            <a:ext cx="290816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toutes les parts sont réunies en une seule main, la dissolution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994400" y="10083800"/>
            <a:ext cx="496931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C38EAA-BAC4-2740-BA1B-18A877152D65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B1DF95-D0FE-5149-B7FD-4A11097C6706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2"/>
          <p:cNvSpPr txBox="1"/>
          <p:nvPr/>
        </p:nvSpPr>
        <p:spPr>
          <a:xfrm>
            <a:off x="457200" y="419100"/>
            <a:ext cx="2960747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Société entraîne, lorsque l’associé unique est une personne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morale, la transmission universelle du patrimoine à l’associé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unique, sans qu’il y ait lieu à liquidation, conformément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dispositions de l’article 1844-5 du Code civil.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965200"/>
            <a:ext cx="300787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est en liquidation dès l’instant de sa dissolution quelle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que soit la cause de celle-ci. Sa personnalité morale subsiste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besoins de la liquidation jusque la clôture de celle-ci.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384300"/>
            <a:ext cx="3037370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dissolution ne produit ses effets à l’égard des tiers qu’à compter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date à laquelle elle est publiée au Registre du commerce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sociétés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854200"/>
            <a:ext cx="3076483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liquidation est assurée par le ou les gérants en fonction lors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l’intervention de la dissolution, ou par un ou plusieurs liquidateurs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nommés par les associés par décision ordinaire, lorsqu’aucun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 en exercice n’accepte le mandat de liquidateur ou en cas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décès, démission ou révocation du liquidateur.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2590800"/>
            <a:ext cx="2946640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 réserve de ce qui précède, la liquidation intervient dans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conditions fixées par le Code de commerce.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870200"/>
            <a:ext cx="2928046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Après  extinction  du  passif  et  remboursement  des  comptes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courants d’associés s’il en existe, le produit net de la liquidation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 réparti entre les associés proportionnellement au nombre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parts possédées par chacun d’eux.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3416300"/>
            <a:ext cx="2897588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Si,  au  contraire,  des  pertes  subsistent,  elles  incombent 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 dans la même proportion.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835400"/>
            <a:ext cx="156934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27 - CONTESTATIONS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3962400"/>
            <a:ext cx="2978379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Toutes  contestations  qui  pourraient  surgir  pendant  la  durée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société ou pendant les opérations de liquidation entre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 ou entre la société et les associés relativement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affaires sociales ou à l’exécution des dispositions statutaires,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seront jugées conformément à la loi et soumises à la juridiction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tribunaux compétents, dans les conditions de droit commun.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4927600"/>
            <a:ext cx="2853345" cy="704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673100" algn="l"/>
                <a:tab pos="1003300" algn="l"/>
                <a:tab pos="1181100" algn="l"/>
              </a:tabLst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	28	-	REPRISE    DES    ENGAGEMENTS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ANTERIEURS  A  LA  SIGNATURE  DES  STATUTS  ET  A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L’IMMATRICULATION  DE  LA  SOCIETE  -  PUBLICITE  -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POUVOIRS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5473700"/>
            <a:ext cx="3102452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ne jouira de la personnalité morale qu’à compter du jour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son immatriculation au Registre du commerce et des sociétés.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5816600"/>
            <a:ext cx="281807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Cependant, il a été accompli avant la signature des présents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48100" y="419100"/>
            <a:ext cx="298126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statuts, pour le compte de la Société en formation, les actes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énoncés dans un état annexé aux présents statuts, indiquant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 d’eux l’engagement qui en résulterait pour la Société.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48100" y="889000"/>
            <a:ext cx="299120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 état a été déposé dans les délais légaux au lieu du futur siège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social, à la disposition des futurs membres de la Société qui 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pu en prendre connaissance, ainsi que tous les soussignés 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reconnaissent.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848101" y="1498600"/>
            <a:ext cx="3107902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soussignés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donnent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INIIAM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l’effet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prendre, au nom et pour 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Société, les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engagements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suivants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48100" y="1905000"/>
            <a:ext cx="303320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acquérir au nom et pour le compte de la société, un ou plusieurs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équipements productifs, aux charges clauses et conditions qu’il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jugera.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848100" y="2324100"/>
            <a:ext cx="281327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solliciter à cet effet tout emprunt auprès de tout organisme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bancaire ou financier de leur choix, aux charges, clauses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conditions qu’ils aviseront, conférer toute garantie,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848100" y="2730500"/>
            <a:ext cx="2880597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passer et signer tout acte et plus généralement faire tout ce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qui sera utile ou nécessaire, à cette opération, sans réserve ni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restriction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848100" y="3289300"/>
            <a:ext cx="288219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L’immatriculation de la Société au Registre du commerce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sociétés emportera, de plein droit, reprise par elle desdits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engagements.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848100" y="3759200"/>
            <a:ext cx="3107902" cy="70128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donnés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 et au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porteur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 original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copie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effectuer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formalités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publicité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relatives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constitution de la Société et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notamment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48100" y="4305300"/>
            <a:ext cx="300050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pour signer et faire publier l’avis de constitution dans un journal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d’annonces légales dans le département du siège social ;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848100" y="4572000"/>
            <a:ext cx="3107902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pour faire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procéder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formalités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l’immatriculation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Société au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Registre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commerce et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;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48100" y="4851400"/>
            <a:ext cx="294824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et généralement, pour accomplir les formalités prescrites par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loi.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5194300"/>
            <a:ext cx="136383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5.2 </a:t>
            </a:r>
            <a:r>
              <a:rPr lang="en-CA" sz="854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Projets</a:t>
            </a:r>
            <a:r>
              <a:rPr lang="en-CA" sz="854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procès-verbaux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5321300"/>
            <a:ext cx="3102452" cy="8423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délibérations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prises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assemblée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S.N.C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FIP INIIAM N°1 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lesquelles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les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susceptibles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seront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retranscrites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dans  des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procès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verbaux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modèles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information dans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document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d’information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préalable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57200" y="6464300"/>
            <a:ext cx="88166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803900" y="6464300"/>
            <a:ext cx="169277" cy="3311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</a:t>
            </a:r>
          </a:p>
          <a:p>
            <a:pPr>
              <a:lnSpc>
                <a:spcPts val="1265"/>
              </a:lnSpc>
            </a:pPr>
            <a:endParaRPr lang="en-CA" sz="1023" spc="-2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311900" y="6464300"/>
            <a:ext cx="36870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680200" y="6464300"/>
            <a:ext cx="331822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/2020</a:t>
            </a:r>
          </a:p>
          <a:p>
            <a:pPr>
              <a:lnSpc>
                <a:spcPts val="1265"/>
              </a:lnSpc>
            </a:pPr>
            <a:endParaRPr lang="en-CA" sz="1023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57200" y="6832600"/>
            <a:ext cx="136255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Le(s) souscripteur(s)</a:t>
            </a:r>
          </a:p>
          <a:p>
            <a:pPr>
              <a:lnSpc>
                <a:spcPts val="1380"/>
              </a:lnSpc>
            </a:pPr>
            <a:endParaRPr lang="en-CA" sz="121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57200" y="7200900"/>
            <a:ext cx="597734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précédée de la mention « Lu et approuvé, bon pour acceptation sans réserve »</a:t>
            </a:r>
          </a:p>
          <a:p>
            <a:pPr>
              <a:lnSpc>
                <a:spcPts val="1380"/>
              </a:lnSpc>
            </a:pPr>
            <a:endParaRPr lang="en-CA" sz="121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47">
            <a:extLst>
              <a:ext uri="{FF2B5EF4-FFF2-40B4-BE49-F238E27FC236}">
                <a16:creationId xmlns:a16="http://schemas.microsoft.com/office/drawing/2014/main" id="{7E41DCBA-A95F-EF43-93BD-9396F05C1566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37" name="TextBox 48">
            <a:extLst>
              <a:ext uri="{FF2B5EF4-FFF2-40B4-BE49-F238E27FC236}">
                <a16:creationId xmlns:a16="http://schemas.microsoft.com/office/drawing/2014/main" id="{3A537D7C-EFA9-BD43-AEF2-14F1B17FAD93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2"/>
          <p:cNvSpPr txBox="1"/>
          <p:nvPr/>
        </p:nvSpPr>
        <p:spPr>
          <a:xfrm>
            <a:off x="532168" y="529526"/>
            <a:ext cx="6492163" cy="3236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CA" sz="240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CONDITIONS GENERALES DE SOUSCRIPTION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0" y="1270000"/>
            <a:ext cx="274626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Étant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précisé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les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contractants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(INIIAM, 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)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également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désignés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sous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terme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«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Partie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(s) » et/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«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(s) ».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828800"/>
            <a:ext cx="56906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47" b="1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Préambule</a:t>
            </a:r>
            <a:r>
              <a:rPr lang="en-CA" sz="847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955800"/>
            <a:ext cx="2938305" cy="12655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Parties se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rapprochées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prendre des participations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des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l’achat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la location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caractère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commercial, pour le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biens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d’équipements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productifs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et plus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particulièrement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location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équipements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exerçant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exploitant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équipement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les DOM-TOM,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conformément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 dispositions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199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et 217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duodecies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Code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3060700"/>
            <a:ext cx="296940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Elles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donc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convenues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mettre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commun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moyens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nécessaires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bon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fonctionnement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l’essor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décrites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ci-dessus,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notamment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mise de fonds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commun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d’indivision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pour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l’achat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desdits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biens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3670300"/>
            <a:ext cx="2896947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 cette fin, les Parties ont choisi de réaliser ces activités dans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 cadre sociétaire souple et ont retenu la forme de la société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Collectif (ci-après désignée comme «S.N.C.»).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4140200"/>
            <a:ext cx="3089307" cy="704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conséquence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les Parties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réaliseront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investissements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voie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d’apports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numéraire au sein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plusieurs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S.N.C.,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apports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réputés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indivis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entre les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même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S.N.C.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4749800"/>
            <a:ext cx="291618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fonds ainsi apportés seront utilisés par le gérant de la ou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S.N.C, en vue d’acheter, pour le compte de la S.N.C considérée,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biens visés ci-dessus, qui seront inscrits à l’actif du bilan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S.N.C concernée.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5435600"/>
            <a:ext cx="232050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37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Ceci exposé, les parties conviennent de ce qui suit :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5715000"/>
            <a:ext cx="86273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47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1- OBJET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5842000"/>
            <a:ext cx="2855590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convention a pour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objet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d’organiser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l’ensemble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relations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intervenir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entre les Parties, que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soit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s’agissant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d’INIIAM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qualité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S.N.C,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prestataire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services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s’agissant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l’Investisseur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qualité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d’Associé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S.N.C.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d’investisseur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6527800"/>
            <a:ext cx="2938305" cy="4191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FIP INIIAM N°1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qualité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commerçant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6870700"/>
            <a:ext cx="165269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37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1.1</a:t>
            </a:r>
            <a:r>
              <a:rPr lang="en-CA" sz="837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Rémunération des associés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0" y="7010400"/>
            <a:ext cx="292708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L’objectif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 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consiste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dégager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rentabilité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globale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dividendes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valorisation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parts)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mais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bénéficier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dispositions des articles 199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et D et 217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Code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7620000"/>
            <a:ext cx="166936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37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1.2</a:t>
            </a:r>
            <a:r>
              <a:rPr lang="en-CA" sz="837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Responsabilité des associés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1" y="7747000"/>
            <a:ext cx="2941418" cy="16887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responsables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indéfiniment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solidairement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l’égard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tiers. La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responsabilité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mise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cause que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SNC,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détiennent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parts,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préalablement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vainement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mises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demeure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Le(s) prêt(s)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contracté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(s) par les SNC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 pour le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financement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matériels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équipements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décrits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ci-dessus,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assortis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clause de non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recours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N°1.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investisseur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 la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possibilité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mutualiser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risque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lié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l’opération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acquérant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parts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4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SNC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plus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 N°1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9321800"/>
            <a:ext cx="129105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37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1.3</a:t>
            </a:r>
            <a:r>
              <a:rPr lang="en-CA" sz="837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Missions </a:t>
            </a:r>
            <a:r>
              <a:rPr lang="en-CA" sz="837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d’INIIAM</a:t>
            </a:r>
            <a:endParaRPr lang="en-CA" sz="837" spc="-1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9461500"/>
            <a:ext cx="2855590" cy="4191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termes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INIIAM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s’engage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envers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l’Investisseur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assurer les missions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suivantes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9728200"/>
            <a:ext cx="287899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19100" algn="l"/>
              </a:tabLst>
            </a:pP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Rechercher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et 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négocier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auprès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 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partenaires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industriels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financiers les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capitaux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nécessaires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financement</a:t>
            </a:r>
            <a:endParaRPr lang="en-CA" sz="837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848100" y="1270000"/>
            <a:ext cx="297517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l’acquisition des équipements pour la partie non couverte par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apports de fonds effectués par les investisseurs, par recours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soit à un crédit bancaire, soit à un crédit fournisseur;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48100" y="1689100"/>
            <a:ext cx="2993448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S’assurer que, dans le cadre de l’octroi des financements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précités, le financement bancaire ou le financement par crédit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fournisseur des équipements est assorti obligatoirement d’une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clause de non recours contre les Associés desdites sociétés,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que le recours des prêteurs soit limité à la mise en jeu des biens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financés ;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848100" y="2514600"/>
            <a:ext cx="295882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Rédiger tout document en vue de la création des S.N.C.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procéder aux formalités déclaratives auprès de l’administration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fiscale ;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48100" y="2921000"/>
            <a:ext cx="296844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	Assurer,    directement    ou    indirectement,    toutes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prestations d’ordre juridique, comptable, financier et fiscal dans 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cadre de l’administration courante des S.N.C ;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3327400"/>
            <a:ext cx="2968761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	Assurer, en sa qualité de gérant, la rédaction et l’envoi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tous documents relatifs aux relations entre les S.N.C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leurs  Associés(convocations  aux  assemblées,  rapports 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assemblées, procès-verbaux d’assemblées, attestations fiscales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autres documents légaux) ; Ces missions peuvent être plus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amplement décrites dans les dispositions ci-après.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4216400"/>
            <a:ext cx="2124621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57200" algn="l"/>
              </a:tabLst>
            </a:pPr>
            <a:r>
              <a:rPr lang="en-CA" sz="837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1.4</a:t>
            </a:r>
            <a:r>
              <a:rPr lang="en-CA" sz="837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Droits et Obligations du Souscripteur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48100" y="4356100"/>
            <a:ext cx="2980303" cy="12655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  souscripteur   reconnaît   avoir   été   informé,   avec   toutes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conséquences de droit, que le présent investissement lui confère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qualité d’associé d’une société en nom collectif pendant toute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durée de l’opération. Il lui appartient notamment de veiller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préalablement à ce que le statut de commerçant ne soit pas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incompatible avec sa propre activité, de procéder aux déclarations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 afférentes audit statut et le cas échéant, de s’acquitter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cotisations sociales.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48100" y="5448300"/>
            <a:ext cx="2969724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souscripteur reconnait devoir, en outre, conserver les parts ou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actions de cette société ou de ce groupement pendant un délai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cinq ans à compter de la réalisation de l’investissement. A défaut,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réduction d’impôt qu’il aura pratiquée pourra faire l’objet d’une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reprise au titre de l’année de la cession.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848100" y="6134100"/>
            <a:ext cx="2967159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souscripteur admet expressément que la responsabilité du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 des sociétés en nom collectif ne pourra en aucun cas être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recherchée, si toute modification de sa situation professionnelle,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familiale et matrimoniale n’a pas été notifiée au gérant dès sa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survenance et au plus tard dans les huit jours.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848100" y="6819900"/>
            <a:ext cx="2939907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souscripteur déclare être parfaitement informé du fait que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réductions d’impôt sur le revenu font l’objet d’un plafonnement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global   et   d’un   plafonnement   spécifique   aux   opérations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d’investissement Outre-Mer conformément aux articles 200-0 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199 undecies D du CGI.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48100" y="7645400"/>
            <a:ext cx="220252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47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2 - MODALITES DE SOUSCRIPTION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48100" y="7848600"/>
            <a:ext cx="105605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57200" algn="l"/>
              </a:tabLst>
            </a:pPr>
            <a:r>
              <a:rPr lang="en-CA" sz="837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2.1</a:t>
            </a:r>
            <a:r>
              <a:rPr lang="en-CA" sz="837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Parts sociales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48101" y="7975600"/>
            <a:ext cx="2987356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capital social de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FIP INIIAM  N°1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divisé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180 000 parts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valeur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nominale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1€.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848100" y="8458200"/>
            <a:ext cx="2484013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57200" algn="l"/>
              </a:tabLst>
            </a:pPr>
            <a:r>
              <a:rPr lang="en-CA" sz="837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2.2</a:t>
            </a:r>
            <a:r>
              <a:rPr lang="en-CA" sz="837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</a:t>
            </a:r>
            <a:r>
              <a:rPr lang="en-CA" sz="837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Modalités</a:t>
            </a:r>
            <a:r>
              <a:rPr lang="en-CA" sz="837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37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calcul</a:t>
            </a:r>
            <a:r>
              <a:rPr lang="en-CA" sz="837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prix de </a:t>
            </a:r>
            <a:r>
              <a:rPr lang="en-CA" sz="837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endParaRPr lang="en-CA" sz="837" spc="-1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848100" y="8585200"/>
            <a:ext cx="2987356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prix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part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 N°1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1€ (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valeur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nominale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).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848100" y="8864600"/>
            <a:ext cx="2898229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frais de dossier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applicables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fixés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forfaitairement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184.33€ HT,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soit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200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€ TTC.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848100" y="9207500"/>
            <a:ext cx="2621872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57200" algn="l"/>
              </a:tabLst>
            </a:pPr>
            <a:r>
              <a:rPr lang="en-CA" sz="837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2.3</a:t>
            </a:r>
            <a:r>
              <a:rPr lang="en-CA" sz="837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Détermination du prix de souscription de la part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848100" y="9334500"/>
            <a:ext cx="2987356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prix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part de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déterminé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sur la base de la </a:t>
            </a:r>
            <a:r>
              <a:rPr lang="en-CA" sz="837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valeur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nominale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parts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capital social, </a:t>
            </a:r>
            <a:r>
              <a:rPr lang="en-CA" sz="83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soit</a:t>
            </a:r>
            <a:r>
              <a:rPr lang="en-CA" sz="83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</a:t>
            </a:r>
            <a:r>
              <a:rPr lang="en-CA" sz="83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€.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994400" y="10083800"/>
            <a:ext cx="496931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</a:endParaRPr>
          </a:p>
        </p:txBody>
      </p:sp>
      <p:sp>
        <p:nvSpPr>
          <p:cNvPr id="44" name="TextBox 47">
            <a:extLst>
              <a:ext uri="{FF2B5EF4-FFF2-40B4-BE49-F238E27FC236}">
                <a16:creationId xmlns:a16="http://schemas.microsoft.com/office/drawing/2014/main" id="{41CFB386-F684-D447-A490-846B579E0A67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45" name="TextBox 48">
            <a:extLst>
              <a:ext uri="{FF2B5EF4-FFF2-40B4-BE49-F238E27FC236}">
                <a16:creationId xmlns:a16="http://schemas.microsoft.com/office/drawing/2014/main" id="{1A289B11-FB5F-F347-A596-E90517A2BFD5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628209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2"/>
          <p:cNvSpPr txBox="1"/>
          <p:nvPr/>
        </p:nvSpPr>
        <p:spPr>
          <a:xfrm>
            <a:off x="457200" y="419100"/>
            <a:ext cx="238238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54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2.4</a:t>
            </a:r>
            <a:r>
              <a:rPr lang="en-CA" sz="854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Modalités de souscription et de versement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558800"/>
            <a:ext cx="251575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Préalablement à la souscription, le souscripteur reçoit :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698500"/>
            <a:ext cx="3019416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Un dossier de présentation composé d’un schéma de principe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 présentation générale de l’opération.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965200"/>
            <a:ext cx="3056286" cy="18297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Un dossier de souscription composé d’un mandat de recherche,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  bulletin  de  souscription,  des  conditions  générales 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souscription, d’une notice explicative, d’une déclaration de non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condamnation, d’une attestation du conjoint, d’un pouvoir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l’acquisition des parts sociales, pour les éventuelles augmentations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capital, pour la signature de la convention de compte courant,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la cession des parts sociales, pour représenter l’associé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lors des Assemblées Générales et prendre part aux votes en son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nom, d’un modèle de convention de compte courant, du modèle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statuts-type des SNC, d’un volet social TNS, d’une déclaration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d’origine des fonds utilisés pour souscrire, de la liste des pièces à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fournir.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2616200"/>
            <a:ext cx="3017493" cy="8423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dossier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remis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dûment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complété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client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investisseur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conseiller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qui se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chargera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transmettre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SNC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Deux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versements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doivent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effectués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l’ordre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d’INIIAM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correspondant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3302000"/>
            <a:ext cx="246862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Au montant de l’apport lié à la souscription,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3441700"/>
            <a:ext cx="191462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Au montant des frais de dossier.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568700"/>
            <a:ext cx="3031920" cy="14066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Durant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période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courant entre le jour de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l’accomplissement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formalités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légales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notamment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auprès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greffe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tribunal de commerce,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apportées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inscrites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les livres des SNC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seront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considérées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prêts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temporaires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aux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SNC 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acceptent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prêts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consentis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sans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intérêts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ne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transmissibles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prendront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effet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jour de la signature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bulletin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prendront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dès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après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l’agrément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prêteur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qualité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d’associé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SNC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emprunteurs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4864100"/>
            <a:ext cx="2864567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souscrites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doivent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libérées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totalité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dès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Tout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nouvel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devra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un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nombre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minimum de 1000 parts.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5283200"/>
            <a:ext cx="293349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Au-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delà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seuil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1000 parts,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devront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faites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groupe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100 parts.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5613400"/>
            <a:ext cx="2939587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feront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limite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enveloppe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laquelle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sera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rattaché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tout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sera par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conséquent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intégré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enveloppe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qui sera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identifiée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un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numéro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spécifique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figurant dans son dossier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6299200"/>
            <a:ext cx="3017493" cy="8423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reconnait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pris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connaissance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répartition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se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fera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fonction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disponibilités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dans  le  capital  de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SNC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Les parts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nouvellement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portent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jouissance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jour de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7124700"/>
            <a:ext cx="215123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3 - RISQUES LIES A L’OPERATION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1" y="7264400"/>
            <a:ext cx="3180358" cy="9834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reconnait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pris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connaissance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dossier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d’information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et   de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de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l’opération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d’aide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Outre-mer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structurée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par   INIIAM dans le cadre du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régime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fiscal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prévu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199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du Code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comprend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notamment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dispositions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8089900"/>
            <a:ext cx="3047309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reconnaît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informé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opération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d’investissements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n’est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placée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sous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régime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l’appel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public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l’épargne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confirme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n’avoir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fait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d’aucun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démarchage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0" y="8636000"/>
            <a:ext cx="3033203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reconnaît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informé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calcul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réduction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d’impôt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fonction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rentabilité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proposée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Un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seuil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tolérance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1%,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baisse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hausse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appliqué par INIIAM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rentabilité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lors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répartition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parts dans les SNC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d’année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9321800"/>
            <a:ext cx="301749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déclare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informé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dispositions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199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du CGI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parfaitement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apprécié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notamment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regard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situation financière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fiscale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personnelle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9867900"/>
            <a:ext cx="301813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présente opération est régie par les dispositions de l’article 199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848100" y="419100"/>
            <a:ext cx="3048912" cy="19708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 B du Code Général des Impôts qui permettent d’obtenir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 réduction d’impôts proportionnelle au montant hors taxe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investissements  productifs.  Concernant  les  investissements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réalisés  par  des  personnes  physiques  agissant  à  titre  non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professionnel et inférieurs à 250 000€, aucun agrément n’est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requis. Toutefois, l’application de ce régime est soumis dans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certains secteurs à l’agrément préalable des services fiscaux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compétents quelque soit le montant de l’opération. Ces secteurs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 les suivants : transports, navigation de plaisance, agriculture,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pèche   maritime   et   aquaculture,   industrie   charbonnière  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sidérurgie,  construction  navale,  fibres  synthétiques,  industrie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automobile, rénovation et réhabilitation d’hôtel de résidence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tourisme et de village de vacances classés.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848100" y="2197100"/>
            <a:ext cx="3028714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agrément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également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requis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investissements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concernant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entreprises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difficulté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nécessaires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l’exploitation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concession de service public local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caractère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industriel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commercial.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Enfin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un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agrément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requis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tout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montant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excède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 million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d’euros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programme et par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exercice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48100" y="3086100"/>
            <a:ext cx="3088666" cy="11244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69900" algn="l"/>
              </a:tabLst>
            </a:pP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199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du code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fixe 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délai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minimal pendant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lequel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investissements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doivent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conservés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l’entreprise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maintenus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affectés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l’exploitation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laquelle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délai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minimal de conservation,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décompté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date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jour de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rédaction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égal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cinq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ans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durée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normale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d’utilisation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elle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inférieure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848100" y="4102100"/>
            <a:ext cx="3004027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immobilisation acquise, créée ou prise en crédit-bail doit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 conservée pendant le délai énoncé précédemment. A cet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égard, il est précisé que le remplacement d’une immobilisation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une autre immobilisation, même identique, ne permet pas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considérer que l’obligation de conservation de l’investissement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ayant ouvert droit à réduction d’impôt est remplie.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48100" y="4991100"/>
            <a:ext cx="3030317" cy="12655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Si, dans le délai de cinq ans de son acquisition ou de sa création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 pendant sa durée normale d’utilisation si elle est inférieure,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l’investissement ayant ouvert droit à réduction d’impôt est cédé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 cesse d’être affecté à l’activité pour laquelle il a été créé ou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acquis, ou si l’acquéreur cesse son activité, la réduction d’impôt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pratiquée peut faire l’objet, sous réserve des dispositions du vingt-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quatrième alinéa du I de l’article 199 undecies B, d’une reprise au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titre de l’année au cours de laquelle cet événement est intervenu.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6146800"/>
            <a:ext cx="2715487" cy="278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le cadre de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opération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INIIAM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s’engage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6426200"/>
            <a:ext cx="3020058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	A la bonne fin fiscale et financière des investissements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réalisés;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48100" y="6692900"/>
            <a:ext cx="3087384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A prendre en charge toute demande d’information fiscale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liée aux investissements effectues;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48101" y="6972300"/>
            <a:ext cx="3087384" cy="112447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	A prendre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charge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éventuelle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remise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cause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fiscale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y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compris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frais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défense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de franchise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aux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procédures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ainsi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perte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l’avantage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fiscal et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éventuelles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pénalités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retard. INIIAM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bénéficie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 cadre de son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couverture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d’assurance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spécifique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1 517 250  euros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auprès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  la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compagnie CGPA sous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numéro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police RCPIP0342.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848100" y="8064500"/>
            <a:ext cx="2689839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4 - FONCTIONNEMENT, ADMINISTRATION,</a:t>
            </a:r>
            <a:br>
              <a:rPr lang="en-CA" sz="9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CONTRÔLE ET INFORMATION DES SOCIETES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848100" y="8407400"/>
            <a:ext cx="220637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57200" algn="l"/>
              </a:tabLst>
            </a:pPr>
            <a:r>
              <a:rPr lang="en-CA" sz="854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4.1</a:t>
            </a:r>
            <a:r>
              <a:rPr lang="en-CA" sz="854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Assemblées générales et consultations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48100" y="8547100"/>
            <a:ext cx="3045706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Assemblées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convoquées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fois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notamment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l’approbation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l’exercice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écoulé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48100" y="8953500"/>
            <a:ext cx="2912657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 Assemblée Générale peut également être convoquée à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demande de l’un des associés.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48100" y="9232900"/>
            <a:ext cx="2994409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Assemblées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doivent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convoquées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moins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quinze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jours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réunion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se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tiennent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siège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social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tout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autre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lieu du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département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indiqué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la convocation.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848100" y="9842500"/>
            <a:ext cx="271388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 associé peut se faire représenter lors des Assemblées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994400" y="10083800"/>
            <a:ext cx="496931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7">
            <a:extLst>
              <a:ext uri="{FF2B5EF4-FFF2-40B4-BE49-F238E27FC236}">
                <a16:creationId xmlns:a16="http://schemas.microsoft.com/office/drawing/2014/main" id="{9945E221-5346-2C42-B6AD-5043635A4E39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41" name="TextBox 48">
            <a:extLst>
              <a:ext uri="{FF2B5EF4-FFF2-40B4-BE49-F238E27FC236}">
                <a16:creationId xmlns:a16="http://schemas.microsoft.com/office/drawing/2014/main" id="{B1F880AA-26E4-A341-A986-77C34DDBA5F8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109742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2"/>
          <p:cNvSpPr txBox="1"/>
          <p:nvPr/>
        </p:nvSpPr>
        <p:spPr>
          <a:xfrm>
            <a:off x="457200" y="419100"/>
            <a:ext cx="2989601" cy="4191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personne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son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choix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titulaire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d’un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mentionnant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identité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dûment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l’associé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685800"/>
            <a:ext cx="2910733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gérance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prévu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consulter les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écrit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sauf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l’approbation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un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demandé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réunion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assemblée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168400"/>
            <a:ext cx="1598194" cy="2564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54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4.2</a:t>
            </a:r>
            <a:r>
              <a:rPr lang="en-CA" sz="854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</a:t>
            </a:r>
            <a:r>
              <a:rPr lang="en-CA" sz="854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Répartition</a:t>
            </a:r>
            <a:r>
              <a:rPr lang="en-CA" sz="854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bénéfices</a:t>
            </a:r>
            <a:endParaRPr lang="en-CA" sz="854" spc="-1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295400"/>
            <a:ext cx="3011402" cy="70128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Générale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répartit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distribuable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tel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qu’il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défini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loi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entre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proportionnellement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nombre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parts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appartenant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d’eux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;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elle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décide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modalités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mise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paiement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1854200"/>
            <a:ext cx="2917465" cy="8423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Générale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décider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distribution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prélevées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sur  les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réserves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elle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a  la  disposition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indiquant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expressément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postes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réserves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lesquels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prélèvements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effectués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Toutefois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dividendes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prélevés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priorité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sur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distribuable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l’exercice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540000"/>
            <a:ext cx="2922275" cy="8423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Après approbation des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constatation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l’existence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distribuables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Générale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détermine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attribuée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aux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sous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dividendes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La part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proportionnelle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quotité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 capital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3289300"/>
            <a:ext cx="2917145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Générale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également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décider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d’affecter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distribuables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aux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réserves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au report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nouveau,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totalité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partie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759200"/>
            <a:ext cx="1058944" cy="2564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54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4.3</a:t>
            </a:r>
            <a:r>
              <a:rPr lang="en-CA" sz="854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Régime fiscal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3886200"/>
            <a:ext cx="2897588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SNC 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 FIP INIIAM N°1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relèvent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l’impôt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sur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revenu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4229100"/>
            <a:ext cx="2139047" cy="2564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44500" algn="l"/>
              </a:tabLst>
            </a:pPr>
            <a:r>
              <a:rPr lang="en-CA" sz="854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4.4</a:t>
            </a:r>
            <a:r>
              <a:rPr lang="en-CA" sz="854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Administration, contrôle des sociétés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4368800"/>
            <a:ext cx="2744986" cy="4191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  SNC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FIP INIIAM N°1 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sera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INIIAM, SAS au capital de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4635500"/>
            <a:ext cx="3088666" cy="4191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180 000€, 112 rue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 Paris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immatriculée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RCS de Paris sous le</a:t>
            </a:r>
            <a:r>
              <a:rPr lang="en-CA" sz="900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numéro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… … ...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5054600"/>
            <a:ext cx="3088666" cy="8423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expressément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établi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vise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obtenir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réduction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d’impôt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 cadre des articles 199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et 217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Code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n’a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aucunement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objet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prise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contrôle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SNC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appartenant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FIP INIIAM N°1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0" y="5880100"/>
            <a:ext cx="2887009" cy="42255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596900" algn="l"/>
                <a:tab pos="787400" algn="l"/>
              </a:tabLst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	5	-   STATUTS   DES   S.N.C   ET   ADHESION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DEL’INVESTISSEUR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6286500"/>
            <a:ext cx="2976777" cy="70128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convention 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également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objet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communiquer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l’Investisseur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recueillir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son accord sur les dispositions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devant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régir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relations entre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S.N.C. et qui font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-type figurant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5.1 ci-après.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0" y="6832600"/>
            <a:ext cx="2917145" cy="8423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  la   signature   des   présentes,   l’Investisseur   s’engage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irrévocablement à investir dans toute S.N.C. constituée ou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cours de formation, l’intégralité des fonds mentionnés dans son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engagement de libération d’apport, signé par acte séparé, et qui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feront l’objet d’attribution à son profit de droits proportionnels.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7518400"/>
            <a:ext cx="2965555" cy="9834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convention expresse entre les Parties, la signature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 convention par l’Investisseur, emporte, sous réserve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libération effective de son apport, automatiquement et sans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autre formalité, la qualité d’Associé au sein des S.N.C. précitées,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 réserve que les statuts de celles-ci soient en tous points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conformes aux dispositions figurant à l’article 5.1 ci-après.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8407400"/>
            <a:ext cx="1433406" cy="25904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5.1 Statuts-type pour les S.N.C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8590644"/>
            <a:ext cx="2887009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  dispositions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statutaires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ci-après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celles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qui 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applicables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S.N.C du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FIP INIIAM N°1 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lesquelles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susceptibles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7200" y="9093200"/>
            <a:ext cx="455253" cy="2564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57200" y="9372600"/>
            <a:ext cx="724878" cy="2564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soussignés :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57200" y="9582144"/>
            <a:ext cx="2917145" cy="4191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# Monsieur François RADACAL,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demeurant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107 rue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Manin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75019 Paris</a:t>
            </a:r>
            <a:endParaRPr lang="en-CA" sz="854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57200" y="9842500"/>
            <a:ext cx="2088713" cy="2564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 le 08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juin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1971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POINTE-A-PITRE (971)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419100"/>
            <a:ext cx="287899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Marié sous le régime de la communauté de biens réduite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acquêts,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698500"/>
            <a:ext cx="296555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#   La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INIIAM,   Société   par   actions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simplifiées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capital de 180 000 euros,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ayant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siège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social,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48101" y="965200"/>
            <a:ext cx="3251200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112 rue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75015,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immatriculée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RCS de Paris sous 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numéro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… … …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décidé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constituer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entre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eux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collectif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adopté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établis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ci-après :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48100" y="1651000"/>
            <a:ext cx="98424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1 - FORME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848100" y="1790700"/>
            <a:ext cx="2975815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entre les propriétaires des parts ci-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après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créées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celles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pourraient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l’être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ultérieurement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nom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collectif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régie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ainsi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les dispositions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législatives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réglementaires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vigueur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848100" y="2476500"/>
            <a:ext cx="899926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2 - OBJET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48100" y="2616200"/>
            <a:ext cx="295273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 société  a  pour  objet  exclusif,  dans  les  départements 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collectivités d’outre-mer et en Guadeloupe en particulier :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48100" y="2882900"/>
            <a:ext cx="3085460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l’acquisition d’investissements productifs en vue de leur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location au profit d’une entreprise située dans les départements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collectivités d’outre-mer et y exerçant une activité agricole ou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 activité industrielle, commerciale ou artisanale relevant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 34 du Code Général des Impôts.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48100" y="3568700"/>
            <a:ext cx="299440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l’administration de ces biens, leur exploitation, leur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gestion et leur mise en location dans le cadre défini par l’article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199 undecies B du CGI ;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848100" y="3987800"/>
            <a:ext cx="3031279" cy="15476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et plus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réalisation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d’investissements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productifs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neufs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destinés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location longue durée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caractère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commercial  dans  le  cadre  des  dispositions  de  l’article199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du CGI ;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précisé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qu’en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application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dudit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article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199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du CGI,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s’oblige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conserver pendant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moins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cinq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pendant la durée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d’amortissement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biens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)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ayant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ouvert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droit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l’aide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fiscale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;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donc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être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cédé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délai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sera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affecté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pendant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délai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permanence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éligible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dispositif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réduction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d’impôt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848100" y="5359400"/>
            <a:ext cx="2984471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 même  pour  satisfaire  aux  obligations  fiscales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susmentionnées, les associés s’obligent à conserver les parts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 de la société pendant un délai de cinq années à compter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réalisation de l’investissement.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848100" y="5905500"/>
            <a:ext cx="2955937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opérations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financières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commerciales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industrielles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mobilières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immobilières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rattacher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directement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indirectement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l’objet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ci-dessus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objets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similaires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connexes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de nature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favoriser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son extension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développement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848100" y="6731000"/>
            <a:ext cx="150842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3 - DENOMINATION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848100" y="6858000"/>
            <a:ext cx="3018455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dénomination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Société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FIP INIIAM N°1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documents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émanant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Société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doivent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mentionner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la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dénomination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précédée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suivie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immédiatement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  mots  «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nom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collectif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»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initiales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«S.N.C.».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848100" y="7696200"/>
            <a:ext cx="129490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4 - SIEGE SOCIAL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848100" y="7823200"/>
            <a:ext cx="2423740" cy="278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siège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social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fixé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112 rue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 Paris 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848100" y="8102600"/>
            <a:ext cx="304442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 pourra être transféré en tout autre endroit du même département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une simple décision de la gérance sous réserve de ratification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la prochaine Assemblée Générale Ordinaire, et en tout autre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lieu en vertu d’une décision collective extraordinaire des associés.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848100" y="8788400"/>
            <a:ext cx="966611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5 - DUREE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848100" y="8915400"/>
            <a:ext cx="302711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durée de la Société est fixée à sept années à compter de la date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son immatriculation au Registre du commerce et des sociétés,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sauf dissolution anticipée ou prorogation.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848100" y="9474200"/>
            <a:ext cx="1080424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6 - APPORTS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3848100" y="9613900"/>
            <a:ext cx="2752357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capital social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constitué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apports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numéraire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suivants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848100" y="9880600"/>
            <a:ext cx="314669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par Monsieur François RADACAL,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QUATRE VINGT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994400" y="10083800"/>
            <a:ext cx="496931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2" name="TextBox 47">
            <a:extLst>
              <a:ext uri="{FF2B5EF4-FFF2-40B4-BE49-F238E27FC236}">
                <a16:creationId xmlns:a16="http://schemas.microsoft.com/office/drawing/2014/main" id="{0456B161-D0C8-E748-A4F0-6A8DA2A1FA25}"/>
              </a:ext>
            </a:extLst>
          </p:cNvPr>
          <p:cNvSpPr txBox="1"/>
          <p:nvPr/>
        </p:nvSpPr>
        <p:spPr>
          <a:xfrm>
            <a:off x="469900" y="10380910"/>
            <a:ext cx="2732286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53" name="TextBox 48">
            <a:extLst>
              <a:ext uri="{FF2B5EF4-FFF2-40B4-BE49-F238E27FC236}">
                <a16:creationId xmlns:a16="http://schemas.microsoft.com/office/drawing/2014/main" id="{C4DFE3C8-CCFA-6343-9702-8251E9A6E079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3355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2"/>
          <p:cNvSpPr txBox="1"/>
          <p:nvPr/>
        </p:nvSpPr>
        <p:spPr>
          <a:xfrm>
            <a:off x="457200" y="419100"/>
            <a:ext cx="2999860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DIX NEUF EUROS ET QUATRE VINGT DIX NEUF CENTS (99,99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€),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698500"/>
            <a:ext cx="2240998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par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INIIAM,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UN CENT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(0,01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€),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965200"/>
            <a:ext cx="2996974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Soit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total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CENT (100) euros,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laquelle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intégralement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versée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crédit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d’un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ouvert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nom de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formation,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Caisse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Dépôts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Consignations,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ainsi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les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reconnaissent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651000"/>
            <a:ext cx="146995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7 - CAPITAL SOCIAL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1790700"/>
            <a:ext cx="2113079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capital social est fixé à CENT (100) euros.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1930400"/>
            <a:ext cx="2989280" cy="4225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 est divisé en DIX MILLE (10 000) parts sociales de 0,01€ euro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(un Cent) chacune, entièrement libérées, numérotées de 1 à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2209800"/>
            <a:ext cx="36548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10 000.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2476500"/>
            <a:ext cx="1436612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8 - PARTS SOCIALES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2616200"/>
            <a:ext cx="263533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attribuées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réparties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suit :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2743200"/>
            <a:ext cx="298479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Monsieur François RADACAL,  NEUF  MILLE  NEUF  CENT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QUATRE VINGT DIX NEUF (9.999) parts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numérotées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1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9.999.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1" y="3162300"/>
            <a:ext cx="2996974" cy="4191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2374900" algn="l"/>
              </a:tabLst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la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INIIAM,  UNE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(1)  part 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r>
              <a:rPr lang="en-CA" sz="900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numérotée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10.000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3429000"/>
            <a:ext cx="2913618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Total égal au nombre de parts composant le capital social : DIX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MILLE (10 000) parts sociales.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3708400"/>
            <a:ext cx="2990883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  soussignés   déclarent   que   toutes   les   parts   sociales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représentant le capital social leur appartiennent, sont réparties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entre eux dans les proportions indiquées ci-dessus correspondant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 leurs apports respectifs et qu’elles sont toutes souscrites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libérées comme indiqué ci-dessus.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0" y="4533900"/>
            <a:ext cx="259205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9 - MODIFICATIONS DU CAPITAL SOCIAL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4673600"/>
            <a:ext cx="3059492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992114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 </a:t>
            </a: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capital social peut être augmenté en une ou plusieurs fois,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vertu d’une décision de la collectivité des associés, par la création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parts nouvelles attribuées en représentation d’apports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nature ou en espèces.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0" y="5219700"/>
            <a:ext cx="2977418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décision doit être prise à la majorité requise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décisions collectives extraordinaires.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5486400"/>
            <a:ext cx="2975173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 capital  peut  aussi,  en  vertu  d’une  décision 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ladite collectivité, être augmenté, en une ou plusieurs fois, par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incorporation au capital de tout ou partie des réserves ou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bénéfices, par voie d’élévation de la valeur nominale des parts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existantes, ou par voie de création de parts nouvelles attribuées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gratuitement.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14400" y="6375400"/>
            <a:ext cx="203260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décision doit être prise à l’unanimité.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6578600"/>
            <a:ext cx="306013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 cas d’augmentation de capital en numéraire, chaque associé a,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proportionnellement au nombre de parts qu’il possède, un droit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préférence à la souscription des parts nouvelles représentatives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l’augmentation de capital.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7200" y="7124700"/>
            <a:ext cx="2988960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 droit préférentiel de souscription peut être cédé par les voies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civiles, sous réserve de l’agrément du cessionnaire par tous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associés, la cession étant rendue opposable à la Société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conformément aux dispositions de l’article L. 221-14 du Code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commerce.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57200" y="7874000"/>
            <a:ext cx="3004990" cy="11244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L’augmentation de capital est réalisée nonobstant l’existence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rompus, et les associés disposant d’un nombre insuffisant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droits de souscription pour souscrire un nombre entier de parts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nouvelles doivent faire leur affaire personnelle de l’acquisition ou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cessions de droits nécessaires. Ces cessions ou acquisitions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 réalisées librement entre associés, à condition qu’elles 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portent que sur des rompus.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57200" y="8890000"/>
            <a:ext cx="294824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 cas d’exercice partiel du droit de souscription par un associé,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parts non souscrites peuvent être souscrites librement par ses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coassociés, ou certains d’entre eux, proportionnellement à leurs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droits dans le capital et dans la limite de leur demande.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57200" y="9436100"/>
            <a:ext cx="2880597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toutes les parts ne sont pas souscrites, les parts restantes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peuvent l’être par des tiers étrangers à la Société sous réserve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 leur  agrément  par  l’unanimité  des  associés.  A  défaut,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l’augmentation de capital n’est pas réalisée.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508000"/>
            <a:ext cx="293028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droit préférentiel de souscription est exercé dans les formes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délais fixés par la gérance, sans toutefois que le délai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 ou de cession puisse être inférieur à trente jours.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914400"/>
            <a:ext cx="292035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 suppression  totale  ou  partielle  du  droit  préférentiel 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 ne peut être décidée qu’à l’unanimité des associés.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48100" y="1257300"/>
            <a:ext cx="3047309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992114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</a:t>
            </a: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Le  capital  social  peut,  en  vertu  d’une  décision  collective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extraordinaire, être réduit, pour quelque cause et de quelque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manière que ce soit, avec l’obligation, pour chaque associé,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céder ou d’acheter le nombre de parts anciennes nécessaire à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réalisation de l’opération.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48100" y="2082800"/>
            <a:ext cx="180177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10 - COMPTES COURANTS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848100" y="2209800"/>
            <a:ext cx="2999219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Outre leurs apports, les associés pourront verser ou laisser à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disposition de la Société toutes sommes dont elle pourrait avoir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besoin. Ces sommes sont inscrites au crédit d’un compte ouvert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nom de l’associé.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848100" y="2755900"/>
            <a:ext cx="287899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comptes courants ne doivent jamais être débiteurs et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 a la faculté d’en rembourser tout ou partie, après avis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donné par écrit un mois à l’avance, sauf stipulation contraire.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48100" y="3314700"/>
            <a:ext cx="2686633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11 - REPRESENTATION DES PARTS SOCIALES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48100" y="3441700"/>
            <a:ext cx="291586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parts sociales ne peuvent être représentées par des titres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négociables. Le droit de chaque associé résulte seulement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présents statuts et des actes ultérieurs modifiant le capital social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 constatant des cessions régulièrement consenties.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48100" y="4140200"/>
            <a:ext cx="2539157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12 - INDIVISIBILITE DES PARTS SOCIALES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848100" y="4267200"/>
            <a:ext cx="2910092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parts sociales sont indivisibles à l’égard de la Société qui 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reconnaît qu’un seul propriétaire pour chaque part.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848100" y="4546600"/>
            <a:ext cx="3034164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copropriétaires indivis sont tenus de désigner l’un d’entre eux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les représenter auprès de la Société ; à défaut d’entente, il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appartient à l’indivisaire le plus diligent de faire désigner par voie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justice un mandataire chargé de les représenter, conformément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 dispositions de l’article 1844 du Code civil.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848100" y="5283200"/>
            <a:ext cx="296234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une ou plusieurs parts sont grevées d’usufruit, le droit de vote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appartient au nu-propriétaire, sauf pour les décisions concernant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l’affectation des résultats, où il est réservé à l’usufruitier.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848100" y="5702300"/>
            <a:ext cx="276037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Toutefois, dans tous les cas, le nu-propriétaire a le droit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participer aux assemblées générales.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848100" y="6108700"/>
            <a:ext cx="283090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13 - DROITS ET OBLIGATIONS ATTACHES AUX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PARTS SOCIALES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848100" y="6388100"/>
            <a:ext cx="297357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part sociale confère à son propriétaire un droit égal dans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bénéfices de la Société et dans l’actif social.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848100" y="6654800"/>
            <a:ext cx="2951770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droits et obligations attachés à chaque part sociale la suivent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 quelque  main  qu’elle  passe.  La  possession  d’une  part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entraîne de plein droit adhésion aux statuts et aux résolutions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régulièrement prises par les associés.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848100" y="7213600"/>
            <a:ext cx="288219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associés ont tous la qualité de commerçant et répondent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indéfiniment et solidairement des dettes sociales vis-à-vis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tiers.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848100" y="7620000"/>
            <a:ext cx="297485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Entre associés, chacun d’eux ne répond des dettes sociales qu’en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proportion de ses droits dans le capital.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848100" y="8026400"/>
            <a:ext cx="2683427" cy="4225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14 - CESSION ET TRANSMISSION DES PARTS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848100" y="8305800"/>
            <a:ext cx="2912657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parts sociales ne sont pas négociables. Elles ne peuvent être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cédées, même entre associés, qu’avec le consentement de tous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associés.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3848100" y="8775700"/>
            <a:ext cx="3106941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L’associé qui projette de céder tout ou partie de ses parts notifie son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projet à la gérance par lettre recommandée avec demande d’avis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réception en indiquant toutes précisions sur le cessionnaire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proposé, le nombre de parts cédées ainsi que le prix convenu.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848100" y="9321800"/>
            <a:ext cx="2947923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gérance consulte les associés et propose les modifications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nécessaires aux statuts dans le mois de la réception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notification, puis notifie le résultat de la consultation à tous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 par lettre recommandée dans les huit jours de son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intervention.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994400" y="10083800"/>
            <a:ext cx="496931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2" name="TextBox 47">
            <a:extLst>
              <a:ext uri="{FF2B5EF4-FFF2-40B4-BE49-F238E27FC236}">
                <a16:creationId xmlns:a16="http://schemas.microsoft.com/office/drawing/2014/main" id="{7E0B7F59-B259-A64F-B536-34080FA8905B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53" name="TextBox 48">
            <a:extLst>
              <a:ext uri="{FF2B5EF4-FFF2-40B4-BE49-F238E27FC236}">
                <a16:creationId xmlns:a16="http://schemas.microsoft.com/office/drawing/2014/main" id="{A98F8A84-CE8F-9C46-8FB2-FE3879325CD6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587233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2"/>
          <p:cNvSpPr txBox="1"/>
          <p:nvPr/>
        </p:nvSpPr>
        <p:spPr>
          <a:xfrm>
            <a:off x="457200" y="508000"/>
            <a:ext cx="290464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 cas de refus d’agrément, la cession n’a pas lieu et l’associé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cédant reste propriétaire des parts qui devaient être cédées.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74700"/>
            <a:ext cx="2997615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n’est pas dissoute par le décès d’un associé. Elle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continue entre les associés survivants auxquels s’adjoignent,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s’ils en font la demande et s’ils sont agréés par les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survivants, les conjoint et héritiers de l’associé décédé titulaire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parts sociales du capital.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460500"/>
            <a:ext cx="288861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demande doit être notifiée dans les trois mois du décès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  chacun  des  associés  survivants.  L’agrément  résulte  d’une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décision unanime des associés survivants.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879600"/>
            <a:ext cx="2965877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l’agrément évoqué n’est pas notifié aux conjoint et héritiers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le délai évoqué ou si l’agrément n’est pas accordé, les parts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concernées sont annulées et remboursées par la Société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ayants droit, à moins que, sur décision unanime des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survivants, elles n’aient été acquises par ceux-ci ou par toutes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personnes agréées par eux.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2697804"/>
            <a:ext cx="2941511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dispositions qui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précèdent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s’appliquent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lorsque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décès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ne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laisse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subsister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qu’un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seul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survivant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lequel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exerce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s’il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y a lieu, la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faculté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d’agrément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reconnue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 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échéant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dispose du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délai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un an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prévu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1844-5 du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civil pour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régulariser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situation.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3378200"/>
            <a:ext cx="3030317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héritiers et conjoint d’un associé décédé doivent justifier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 qualité auprès de la Société dans le mois du décès ; la gérance,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son côté, peut exiger à tout moment de tout intéressé et de tout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notaire la justification de la qualité desdits héritiers et conjoint par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production de tout document approprié.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4064000"/>
            <a:ext cx="298992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disparition de la personnalité morale d’un associé, intervenant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quelque cause que ce soit, est assimilée au décès d’un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4622800"/>
            <a:ext cx="276197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15 - FAILLITE, INTERDICTION ET INCAPACITE</a:t>
            </a:r>
            <a:br>
              <a:rPr lang="en-CA" sz="9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 ASSOCIE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4889500"/>
            <a:ext cx="3098925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faillite, l’interdiction d’exercer une profession commerciale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 l’incapacité frappant l’un des associés n’entraînent pas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dissolution de la Société. Celle-ci continue entre les autres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 moins que ceux-ci ne décident à l’unanimité de la dissoudre dans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trois mois de la date à laquelle est devenue définitive l’une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sanctions précitées.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5715000"/>
            <a:ext cx="296555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le cas de continuation, la valeur des droits sociaux à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rembourser est déterminée conformément à l’article 1843-4 du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civil.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6121400"/>
            <a:ext cx="2992486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remboursement aura lieu dans les deux mois de la notification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rapport de l’expert.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6400800"/>
            <a:ext cx="2979662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 dispositions  qui  précèdent  s’appliquent  également, 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convention expresse, quand un associé fait l’objet d’un jugement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liquidation judiciaire ou arrêtant un plan de cession totale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 entreprise.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7086600"/>
            <a:ext cx="298639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16 - NOMINATION, REVOCATION ET DEMISSION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GERANTS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0" y="7366000"/>
            <a:ext cx="69890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 Nomination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7505700"/>
            <a:ext cx="2944717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est gérée par un ou plusieurs gérants associés ou non,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désignés pour une durée non limitée.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0" y="7772400"/>
            <a:ext cx="301236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 décision  extraordinaire,  les  associés  peuvent  également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désigner un ou plusieurs gérants non associés pour la durée qu’ils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fixent.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8178800"/>
            <a:ext cx="2930289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une personne morale est gérante, ses dirigeants sont soumis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 mêmes conditions et obligations et encourent les mêmes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responsabilités civiles et pénales que s’ils étaient gérants en leur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propre, sans préjudice de la responsabilité solidaire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personne morale qu’ils dirigent.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8864600"/>
            <a:ext cx="3037691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personne morale doit désigner son représentant permanent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auprès de la société par lettre recommandée. En cas de révocation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mandat de ce représentant, elle doit désigner sans délai son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remplaçant.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9486900"/>
            <a:ext cx="3030317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première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gérante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nommée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</a:t>
            </a:r>
            <a:r>
              <a:rPr lang="en-CA" sz="864" b="1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64" b="1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associée</a:t>
            </a:r>
            <a:r>
              <a:rPr lang="en-CA" sz="864" b="1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64" b="1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comparant</a:t>
            </a:r>
            <a:r>
              <a:rPr lang="en-CA" sz="864" b="1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aux </a:t>
            </a:r>
            <a:r>
              <a:rPr lang="en-CA" sz="864" b="1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64" b="1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ci-dessus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amplement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nommée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qui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déclare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64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64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personne</a:t>
            </a:r>
            <a:endParaRPr lang="en-CA" sz="864" b="1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848100" y="419100"/>
            <a:ext cx="2811667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 son  directeur  général,  accepter  cette  fonction  sans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limitation de durée.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48100" y="685800"/>
            <a:ext cx="2975173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révocation du gérant ayant la qualité d’associé intervient sur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décision unanime des autres associés. La révocation d’un gérant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non associé intervient sur décision ordinaire des associés.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révocation peut encore résulter d’une décision de justice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cause légitime.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848100" y="1371600"/>
            <a:ext cx="2955617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 révocation décidée sans juste motif peut donner lieu à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dommages-intérêts.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48100" y="1651000"/>
            <a:ext cx="292227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Sauf décision contraire des associés, la révocation d’un gérant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 ou non n’entraîne pas la dissolution de la société.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1930400"/>
            <a:ext cx="3117200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 cas de continuation de la Société, le gérant révoqué peut décider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se retirer de la Société en demandant le remboursement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ses parts sociales dont la valeur sera, à défaut d’accord amiable,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déterminée conformément aux dispositions de l’article 1843-4 du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civil.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2616200"/>
            <a:ext cx="306013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décision de retrait doit être notifiée dans les quinze jours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révocation à chacun des associés par lettre recommandée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avec demande d’avis de réception, faute de quoi le gérant révoqué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conserve la qualité d’associé.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48100" y="3162300"/>
            <a:ext cx="62677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3. Démission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48100" y="3302000"/>
            <a:ext cx="3037050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gérant qui démissionne ne perd pas sa qualité d’associé ; il doit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prévenir ses coassociés six mois au moins avec la date de clôture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l’exercice social, par lettre recommandée avec demande d’avis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réception, sans préjudice du droit pour la Société de demander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dommages-intérêts en cas de démission à contretemps.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848100" y="3987800"/>
            <a:ext cx="2450992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4. Liquidation judiciaire, interdiction ou incapacité :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848100" y="4114800"/>
            <a:ext cx="3025508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un jugement de liquidation judiciaire ou arrêtant un plan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cession totale, une mesure d’interdiction d’exercice d’une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profession commerciale ou une mesure d’incapacité est prononcé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 l’encontre de l’un des associés gérant, il sera fait application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 précédent des présents statuts.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48100" y="4953000"/>
            <a:ext cx="2173672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17 - GERANT PERSONNE MORALE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48100" y="5080000"/>
            <a:ext cx="2930289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une personne morale est gérant, ses dirigeants sont soumis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 mêmes conditions et obligations et encourent les mêmes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responsabilités civile et pénale que s’ils étaient gérants en leur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propre, sans préjudice de la responsabilité solidaire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personne morale qu’ils dirigent.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48100" y="5765800"/>
            <a:ext cx="2998257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personne morale gérante doit désigner son représentant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permanent auprès de la Société par lettre recommandée avec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demande d’avis de réception. En cas de révocation du mandat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 représentant, elle doit désigner sans délai et dans les mêmes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formes son remplaçant.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848100" y="6591300"/>
            <a:ext cx="210634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18 - POUVOIRS DE LA GERANCE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848100" y="6731000"/>
            <a:ext cx="300787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ses rapports avec les tiers, la gérance, agissant au nom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Société, a pouvoir de passer seule tous actes entrant dans l’objet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848100" y="7137400"/>
            <a:ext cx="304217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S’il existe plusieurs gérants, l’opposition formée par l’un d’eux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actes d’un autre gérant est sans effet à l’égard des tiers, à moins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qu’il ne soit établi qu’ils en ont eu connaissance.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848100" y="7556500"/>
            <a:ext cx="3087384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les rapports entre associés, le gérant ou chacun des gérants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 accomplir tous les actes de gestion dans l’intérêt de la Société.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848100" y="7962900"/>
            <a:ext cx="240771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19 - REMUNERATION DE LA GERANCE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848100" y="8102600"/>
            <a:ext cx="3075522" cy="19708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gérant ou chacun des gérants a droit à une rémunération égale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montant de l’éventuelle trésorerie disponible de la société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après paiement des investissements décidés par les associés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charges de fonctionnement de la société. Chaque gérant est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ailleurs autorisé à conclure avec la Société une convention dite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de prestations » aux termes de laquelle le gérant sera chargé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entre autres (i) du montage de l’opération de défiscalisation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réalisée dans le cadre de l’article 199 undecies B du Code Général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Impôts résultant de l’acquisition et la mise en location par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de biens productifs , (ii) de l’obtention s’il y a lieu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l’agrément prévu par l’article 199 undecies B du Code Général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Impôts, (iii) de la rédaction d’une note de présentation à l’attention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d’investisseurs, de la création de la Société et (iv) de la collecte des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5994400" y="10083800"/>
            <a:ext cx="496931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5" name="TextBox 47">
            <a:extLst>
              <a:ext uri="{FF2B5EF4-FFF2-40B4-BE49-F238E27FC236}">
                <a16:creationId xmlns:a16="http://schemas.microsoft.com/office/drawing/2014/main" id="{FC681758-5762-CE43-B737-33B26E8F02F5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46" name="TextBox 48">
            <a:extLst>
              <a:ext uri="{FF2B5EF4-FFF2-40B4-BE49-F238E27FC236}">
                <a16:creationId xmlns:a16="http://schemas.microsoft.com/office/drawing/2014/main" id="{47D0FD1D-DAE8-C348-9E97-CD337AD2364B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70190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"/>
          <p:cNvSpPr txBox="1"/>
          <p:nvPr/>
        </p:nvSpPr>
        <p:spPr>
          <a:xfrm>
            <a:off x="457200" y="419100"/>
            <a:ext cx="150169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souscriptions des futurs associés.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558800"/>
            <a:ext cx="286616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gérant ou chacun des gérants a droit, sur présentation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justificatifs, au remboursement de ses frais de représentation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déplacement.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104900"/>
            <a:ext cx="2250616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20 - COMMISSAIRES AUX COMPTES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244600"/>
            <a:ext cx="3013004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associés peuvent ou, lorsque les conditions légales sont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réunies, doivent, nommer un ou plusieurs Commissaires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Comptes titulaires et suppléants qui exerceront alors leur mission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six exercices dans les conditions et avec les effets prévus par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dispositions législatives et réglementaires en vigueur.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2070100"/>
            <a:ext cx="197970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21 - DECISIONS COLLECTIVES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197100"/>
            <a:ext cx="3079689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décisions collectives des associés ont, notamment, pour objet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l’approbation annuelle des comptes, la nomination et la révocation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gérants, l’autorisation des opérations excédant leurs pouvoirs,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l’agrément des cessions de parts et toutes modifications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2882900"/>
            <a:ext cx="2988319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Elles peuvent être prises à toute époque de l’année, mais la tenue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 assemblée est obligatoire au moins une fois par an, dans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six mois de la clôture de l’exercice social, pour approuver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comptes de cet exercice.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429000"/>
            <a:ext cx="2864887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comptes annuels sont approuvés à la majorité des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représentant au moins la moitié du capital.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3708400"/>
            <a:ext cx="2887970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Toutes les décisions dont les conditions d’adoption ne sont pas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spécialement fixées par des articles des présents statuts sont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prises :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4114800"/>
            <a:ext cx="303769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lorsqu’elles ne modifient pas les statuts à la majorité des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représentant au moins la moitié du capital. ;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4457700"/>
            <a:ext cx="294375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lorsqu’elles modifient les statuts, et notamment lorsqu’elles 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objet la transformation de la Société en société d’une autre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forme, à l’unanimité.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4864100"/>
            <a:ext cx="2899512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décisions collectives résultent au choix de la gérance d’une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assemblée générale ou d’une consultation écrite des associés.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5143500"/>
            <a:ext cx="291586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Elles peuvent également résulter d’un acte sous seing privé ou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notarié signé par tous les associés.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0" y="5410200"/>
            <a:ext cx="2923877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réunion d’une assemblée générale est cependant obligatoire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 l’approbation annuelle des comptes et pour toutes autres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décisions si l’un des associés le demande.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5969000"/>
            <a:ext cx="1848263" cy="259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22 - ASSEMBLEE GENERALE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0" y="6108700"/>
            <a:ext cx="3064942" cy="11244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générale est convoquée par la gérance au moyen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 lettre recommandée adressée à chaque associé quinze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jours au moins avant la date de l’assemblée et à laquelle sont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annexés le texte des résolutions proposées par la gérance ou par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 associé, le rapport de la gérance, les comptes annuels, s’il s’agit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statuer sur l’approbation des comptes, et le cas échéant,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rapports du Commissaire aux Comptes.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7061200"/>
            <a:ext cx="286777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Toutefois,  l’assemblée  générale  se  réunit  valablement  sur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convocation verbale et sans délai si tous les associés sont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présents ou dûment représentés.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7467600"/>
            <a:ext cx="3071034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associé a le droit de participer aux décisions collectives,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dispose d’un nombre de voix égal à celui des parts qu’il possède.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associé peut se faire représenter aux assemblées par son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conjoint ou par un autre associé justifiant de son pouvoir.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8026400"/>
            <a:ext cx="3041858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se réunit au siège social ou en tout autre endroit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où se trouve fixé le siège social.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7200" y="8293100"/>
            <a:ext cx="2843727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Elle est présidée par le gérant ou l’un des gérants. A défaut,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désigne le président de séance parmi les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présents. L’assemblée peut désigner un secrétaire de séance,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 ou non.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57200" y="8839200"/>
            <a:ext cx="2915863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délibérations des assemblées générales sont constatées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des procès-verbaux établis sur un registre spécial ou sur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feuilles mobiles dans les conditions fixées par les règlements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vigueur. Les procès-verbaux sont signés par tous les associés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57200" y="9537700"/>
            <a:ext cx="283186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 copies  ou  extraits  des  procès-verbaux  des  assemblées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générales sont valablement certifiés conformes par un gérant.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48100" y="419100"/>
            <a:ext cx="192039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23 - CONSULTATION ECRITE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558800"/>
            <a:ext cx="3013004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gérance peut consulter les associés par écrit, sauf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l’approbation des comptes ou si un associé a demandé la réunion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 assemblée.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965200"/>
            <a:ext cx="3080972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ce cas, elle adresse à chaque associé par lettre recommandée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avec demande d’avis de réception, le texte de la ou des résolutions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proposées, accompagné de tous documents et renseignements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nécessaires ainsi qu’un bulletin de vote.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48100" y="1511300"/>
            <a:ext cx="2992807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associés disposent d’un délai de quinze jours à compter de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de réception du projet de résolutions pour transmettre leur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vote à la gérance par lettre recommandée. Tout associé n’ayant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pas répondu dans le délai ci-dessus est considéré comme s’étant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abstenu.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48100" y="2197100"/>
            <a:ext cx="298318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 procès-verbal de chaque consultation écrite est établi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signé par la gérance ; au procès-verbal est annexée la réponse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associé.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848100" y="2755900"/>
            <a:ext cx="2696251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24 - EXERCICE SOCIAL - COMPTES SOCIAUX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848100" y="2882900"/>
            <a:ext cx="3102131" cy="16887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exercice social-compte sociaux a une durée d’une année,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qui commence le Premier Janvier et finit le Trente et Un Décembre.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 exception,  le  premier  exercice  commencera  le  jour 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l’immatriculation de la Société au Registre du commerce et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 et se terminera le dernier jour de l’année en cours.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comptes annuels (bilan, compte de résultat et annexe), l’inventaire,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rapport de gestion et les rapports spéciaux de la gérance ainsi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que, le cas échéant, les rapports du Commissaire aux Comptes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 établis conformément aux lois et règlements en vigueur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 soumis à l’approbation des associés dans les conditions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prévues par ces lois et règlements.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48100" y="4533900"/>
            <a:ext cx="2693045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 25  -  AFFECTATION  ET  REPARTITION  DES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RESULTATS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48100" y="4813300"/>
            <a:ext cx="3011402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Générale répartit le bénéfice distribuable tel qu’il est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défini par la loi entre tous les associés proportionnellement au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nombre de parts appartenant à chacun d’eux ; elle en décide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modalités de mise en paiement.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48100" y="5359400"/>
            <a:ext cx="2917465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Générale peut décider la distribution de sommes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prélevées  sur  les  réserves  dont  elle  a  la  disposition 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indiquant expressément les postes de réserves sur lesquels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prélèvements ont été effectués. Toutefois, les dividendes sont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prélevés par priorité sur le bénéfice distribuable de l’exercice.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848100" y="6045200"/>
            <a:ext cx="2922275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Après approbation des comptes et constatation de l’existence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sommes distribuables, l’Assemblée Générale détermine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 attribuée aux associés sous forme de dividendes. La part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 associé est proportionnelle à sa quotité dans le capital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848100" y="6731000"/>
            <a:ext cx="291714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 Générale  peut  également  décider  d’affecter 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sommes distribuables aux réserves et au report à nouveau, en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totalité ou en partie.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848100" y="7137400"/>
            <a:ext cx="3020699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Aucune distribution ne peut être faite lorsque les capitaux propres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 ou deviendraient à la suite de celle-ci, inférieurs au montant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capital augmenté des réserves que la loi ne permet pas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distribuer.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848100" y="7823200"/>
            <a:ext cx="226825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26 - DISSOLUTION - LIQUIDATION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848100" y="7962900"/>
            <a:ext cx="3060774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est dissoute par l’arrivée de son terme, sauf prorogation,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la perte de son objet ou par décision judiciaire ordonnée en ce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sens.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848100" y="8369300"/>
            <a:ext cx="307520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 an au moins avant la date d’expiration de la Société, la gérance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doit provoquer une décision des associés, prise à l’unanimité, à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l’effet de décider si la Société doit être prorogée.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848100" y="8788400"/>
            <a:ext cx="296395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 Société  peut  être  dissoute  par  anticipation  par  décision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collective des associés prise à l’unanimité ou pour l’une des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causes énoncées dans les présents statuts.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848100" y="9258300"/>
            <a:ext cx="3020058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réunion de toutes les parts en une seule main n’entraîne pas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dissolution de plein droit de la Société. Toutefois, tout intéressé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peut demander la dissolution de la Société si la situation n’a pas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 régularisée dans le délai d’un an.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848100" y="9867900"/>
            <a:ext cx="290816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toutes les parts sont réunies en une seule main, la dissolution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994400" y="10083800"/>
            <a:ext cx="496931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6869BC-5A3C-A34C-AA43-5881580460BA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A4DC6A-EE7B-D345-B2F4-ED089B64DB2B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671802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2"/>
          <p:cNvSpPr txBox="1"/>
          <p:nvPr/>
        </p:nvSpPr>
        <p:spPr>
          <a:xfrm>
            <a:off x="457200" y="419100"/>
            <a:ext cx="2960747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Société entraîne, lorsque l’associé unique est une personne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morale, la transmission universelle du patrimoine à l’associé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unique, sans qu’il y ait lieu à liquidation, conformément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dispositions de l’article 1844-5 du Code civil.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965200"/>
            <a:ext cx="300787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est en liquidation dès l’instant de sa dissolution quelle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que soit la cause de celle-ci. Sa personnalité morale subsiste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besoins de la liquidation jusque la clôture de celle-ci.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384300"/>
            <a:ext cx="3037370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dissolution ne produit ses effets à l’égard des tiers qu’à compter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date à laquelle elle est publiée au Registre du commerce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sociétés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854200"/>
            <a:ext cx="3076483" cy="842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liquidation est assurée par le ou les gérants en fonction lors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l’intervention de la dissolution, ou par un ou plusieurs liquidateurs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nommés par les associés par décision ordinaire, lorsqu’aucun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 en exercice n’accepte le mandat de liquidateur ou en cas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décès, démission ou révocation du liquidateur.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2590800"/>
            <a:ext cx="2946640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 réserve de ce qui précède, la liquidation intervient dans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conditions fixées par le Code de commerce.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870200"/>
            <a:ext cx="2928046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Après  extinction  du  passif  et  remboursement  des  comptes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courants d’associés s’il en existe, le produit net de la liquidation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 réparti entre les associés proportionnellement au nombre de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parts possédées par chacun d’eux.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3416300"/>
            <a:ext cx="2897588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Si,  au  contraire,  des  pertes  subsistent,  elles  incombent 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 dans la même proportion.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835400"/>
            <a:ext cx="156934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27 - CONTESTATIONS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3962400"/>
            <a:ext cx="2978379" cy="983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Toutes  contestations  qui  pourraient  surgir  pendant  la  durée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société ou pendant les opérations de liquidation entre les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 ou entre la société et les associés relativement aux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affaires sociales ou à l’exécution des dispositions statutaires,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seront jugées conformément à la loi et soumises à la juridiction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tribunaux compétents, dans les conditions de droit commun.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4927600"/>
            <a:ext cx="2853345" cy="704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673100" algn="l"/>
                <a:tab pos="1003300" algn="l"/>
                <a:tab pos="1181100" algn="l"/>
              </a:tabLst>
            </a:pP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	28	-	REPRISE    DES    ENGAGEMENTS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ANTERIEURS  A  LA  SIGNATURE  DES  STATUTS  ET  A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L’IMMATRICULATION  DE  LA  SOCIETE  -  PUBLICITE  -</a:t>
            </a:r>
            <a:br>
              <a:rPr lang="en-CA" sz="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64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POUVOIRS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5473700"/>
            <a:ext cx="3102452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Société ne jouira de la personnalité morale qu’à compter du jour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son immatriculation au Registre du commerce et des sociétés.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5816600"/>
            <a:ext cx="281807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Cependant, il a été accompli avant la signature des présents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48100" y="419100"/>
            <a:ext cx="2981265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statuts, pour le compte de la Société en formation, les actes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énoncés dans un état annexé aux présents statuts, indiquant pour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 d’eux l’engagement qui en résulterait pour la Société.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48100" y="889000"/>
            <a:ext cx="2991203" cy="701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 état a été déposé dans les délais légaux au lieu du futur siège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social, à la disposition des futurs membres de la Société qui ont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pu en prendre connaissance, ainsi que tous les soussignés le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reconnaissent.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848101" y="1498600"/>
            <a:ext cx="3107902" cy="560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soussignés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donnent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INIIAM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l’effet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prendre, au nom et pour le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la Société, les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engagements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suivants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48100" y="1905000"/>
            <a:ext cx="3033203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acquérir au nom et pour le compte de la société, un ou plusieurs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équipements productifs, aux charges clauses et conditions qu’il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jugera.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848100" y="2324100"/>
            <a:ext cx="2813271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solliciter à cet effet tout emprunt auprès de tout organisme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bancaire ou financier de leur choix, aux charges, clauses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conditions qu’ils aviseront, conférer toute garantie,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848100" y="2730500"/>
            <a:ext cx="2880597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passer et signer tout acte et plus généralement faire tout ce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qui sera utile ou nécessaire, à cette opération, sans réserve ni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restriction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848100" y="3289300"/>
            <a:ext cx="2882199" cy="560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L’immatriculation de la Société au Registre du commerce et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sociétés emportera, de plein droit, reprise par elle desdits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engagements.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848100" y="3759200"/>
            <a:ext cx="3107902" cy="70128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donnés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 et au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porteur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 original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copie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effectuer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formalités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publicité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relatives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constitution de la Société et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notamment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075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48100" y="4305300"/>
            <a:ext cx="3000501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pour signer et faire publier l’avis de constitution dans un journal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d’annonces légales dans le département du siège social ;</a:t>
            </a:r>
          </a:p>
          <a:p>
            <a:pPr>
              <a:lnSpc>
                <a:spcPts val="1075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848100" y="4572000"/>
            <a:ext cx="3107902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pour faire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procéder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formalités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vue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l’immatriculation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Société au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Registre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commerce et des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;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48100" y="4851400"/>
            <a:ext cx="2948243" cy="419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 et généralement, pour accomplir les formalités prescrites par la</a:t>
            </a:r>
            <a:br>
              <a:rPr lang="en-CA" sz="9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loi.</a:t>
            </a:r>
          </a:p>
          <a:p>
            <a:pPr>
              <a:lnSpc>
                <a:spcPts val="1080"/>
              </a:lnSpc>
            </a:pPr>
            <a:endParaRPr lang="en-CA" sz="9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48100" y="5194300"/>
            <a:ext cx="136383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54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5.2 </a:t>
            </a:r>
            <a:r>
              <a:rPr lang="en-CA" sz="854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Projets</a:t>
            </a:r>
            <a:r>
              <a:rPr lang="en-CA" sz="854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procès-verbaux</a:t>
            </a:r>
          </a:p>
          <a:p>
            <a:pPr>
              <a:lnSpc>
                <a:spcPts val="1035"/>
              </a:lnSpc>
            </a:pPr>
            <a:endParaRPr lang="en-CA" sz="9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48100" y="5321300"/>
            <a:ext cx="3102452" cy="8423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délibérations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prises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assemblée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chacune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S.N.C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 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FIP INIIAM N°1 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dans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lesquelles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les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susceptibles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d’investir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seront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retranscrites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dans  des 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procès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verbaux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modèles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présentés</a:t>
            </a:r>
            <a:r>
              <a:rPr lang="en-CA" sz="854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information dans</a:t>
            </a:r>
            <a:br>
              <a:rPr lang="en-CA" sz="9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document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d’information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préalable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54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54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CA" sz="9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57200" y="6464300"/>
            <a:ext cx="88166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803900" y="6464300"/>
            <a:ext cx="169277" cy="3311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</a:t>
            </a:r>
          </a:p>
          <a:p>
            <a:pPr>
              <a:lnSpc>
                <a:spcPts val="1265"/>
              </a:lnSpc>
            </a:pPr>
            <a:endParaRPr lang="en-CA" sz="1023" spc="-2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311900" y="6464300"/>
            <a:ext cx="36870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680200" y="6464300"/>
            <a:ext cx="331822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/2020</a:t>
            </a:r>
          </a:p>
          <a:p>
            <a:pPr>
              <a:lnSpc>
                <a:spcPts val="1265"/>
              </a:lnSpc>
            </a:pPr>
            <a:endParaRPr lang="en-CA" sz="1023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57200" y="6832600"/>
            <a:ext cx="136255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Le(s) souscripteur(s)</a:t>
            </a:r>
          </a:p>
          <a:p>
            <a:pPr>
              <a:lnSpc>
                <a:spcPts val="1380"/>
              </a:lnSpc>
            </a:pPr>
            <a:endParaRPr lang="en-CA" sz="121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57200" y="7200900"/>
            <a:ext cx="597734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précédée de la mention « Lu et approuvé, bon pour acceptation sans réserve »</a:t>
            </a:r>
          </a:p>
          <a:p>
            <a:pPr>
              <a:lnSpc>
                <a:spcPts val="1380"/>
              </a:lnSpc>
            </a:pPr>
            <a:endParaRPr lang="en-CA" sz="121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47">
            <a:extLst>
              <a:ext uri="{FF2B5EF4-FFF2-40B4-BE49-F238E27FC236}">
                <a16:creationId xmlns:a16="http://schemas.microsoft.com/office/drawing/2014/main" id="{CC696215-6729-F64B-9F8C-6310A9B20954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37" name="TextBox 48">
            <a:extLst>
              <a:ext uri="{FF2B5EF4-FFF2-40B4-BE49-F238E27FC236}">
                <a16:creationId xmlns:a16="http://schemas.microsoft.com/office/drawing/2014/main" id="{A4C2E5C8-CE4F-D647-82A8-343DE4E078B7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20992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2"/>
          <p:cNvSpPr txBox="1"/>
          <p:nvPr/>
        </p:nvSpPr>
        <p:spPr>
          <a:xfrm>
            <a:off x="872070" y="499273"/>
            <a:ext cx="5812361" cy="3664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CALENDRIER POST SOUSCRIPTION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02000" y="1562100"/>
            <a:ext cx="65" cy="3607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endParaRPr lang="en-CA" sz="1210" b="1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380"/>
              </a:lnSpc>
            </a:pPr>
            <a:endParaRPr lang="en-CA" sz="1210" b="1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60400" y="6832600"/>
            <a:ext cx="5608780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Pendant les 5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ans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durée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montage, le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bénéficie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br>
              <a:rPr lang="en-CA" sz="1400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assistance aux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demandes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d’information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l’Administration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Fiscale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600"/>
              </a:lnSpc>
            </a:pPr>
            <a:endParaRPr lang="en-CA" sz="1400" dirty="0">
              <a:solidFill>
                <a:schemeClr val="accent1">
                  <a:lumMod val="75000"/>
                </a:schemeClr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60400" y="7378700"/>
            <a:ext cx="5519781" cy="6481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L’investisseur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bénéficie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garantie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bonne fin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fiscale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qui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protège</a:t>
            </a:r>
            <a:br>
              <a:rPr lang="en-CA" sz="1400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client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durant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5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ans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410" b="1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l’opération</a:t>
            </a:r>
            <a:r>
              <a:rPr lang="en-CA" sz="141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700"/>
              </a:lnSpc>
            </a:pPr>
            <a:endParaRPr lang="en-CA" sz="1400" dirty="0">
              <a:solidFill>
                <a:schemeClr val="accent1">
                  <a:lumMod val="75000"/>
                </a:schemeClr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79595"/>
              </p:ext>
            </p:extLst>
          </p:nvPr>
        </p:nvGraphicFramePr>
        <p:xfrm>
          <a:off x="469900" y="1163889"/>
          <a:ext cx="6616700" cy="5080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37">
                <a:tc gridSpan="2"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</a:pPr>
                      <a:r>
                        <a:rPr lang="en-CA" sz="1200" b="1" dirty="0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Le dossier de </a:t>
                      </a:r>
                      <a:r>
                        <a:rPr lang="en-CA" sz="1200" b="1" dirty="0" err="1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souscription</a:t>
                      </a:r>
                      <a:r>
                        <a:rPr lang="en-CA" sz="1200" b="1" dirty="0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200" b="1" dirty="0" err="1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est</a:t>
                      </a:r>
                      <a:r>
                        <a:rPr lang="en-CA" sz="1200" b="1" dirty="0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200" b="1" dirty="0" err="1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composé</a:t>
                      </a:r>
                      <a:r>
                        <a:rPr lang="en-CA" sz="1200" b="1" dirty="0">
                          <a:solidFill>
                            <a:srgbClr val="FFFE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Année</a:t>
                      </a:r>
                      <a:r>
                        <a:rPr lang="en-CA" sz="1000" b="1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b="1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Souscription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0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 3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jours</a:t>
                      </a:r>
                      <a:endParaRPr lang="en-CA" sz="100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Réception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du dossier de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souscription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au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siège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et</a:t>
                      </a:r>
                      <a:r>
                        <a:rPr lang="en-CA" sz="1000" baseline="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vérification</a:t>
                      </a:r>
                      <a:r>
                        <a:rPr lang="en-CA" sz="1000" baseline="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par le service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administratif</a:t>
                      </a:r>
                      <a:endParaRPr lang="en-CA" sz="100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6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 15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jours</a:t>
                      </a:r>
                      <a:endParaRPr lang="en-CA" sz="100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</a:pP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Accusé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de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réception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du dossier de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souscription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par courriel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681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 30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jours</a:t>
                      </a:r>
                      <a:endParaRPr lang="en-CA" sz="100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Après validation, un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exemplaire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original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dûment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signé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lui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revenant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est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adressé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par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courrier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au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partenaire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pour transmission au</a:t>
                      </a:r>
                      <a:r>
                        <a:rPr lang="en-CA" sz="1000" baseline="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souscripteur</a:t>
                      </a:r>
                      <a:endParaRPr lang="en-CA" sz="100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90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Janvier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N + 1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Le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souscripteur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peut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adapter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ses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mensualités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ou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ses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tiers</a:t>
                      </a:r>
                      <a:b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</a:b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provisionnels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selon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le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cas</a:t>
                      </a:r>
                      <a:endParaRPr lang="en-CA" sz="100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8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Avant le 31 mars N+1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100"/>
                        </a:lnSpc>
                        <a:buFont typeface="Arial" charset="0"/>
                        <a:buChar char="•"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Attestation de droit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commun</a:t>
                      </a:r>
                      <a:endParaRPr lang="en-CA" sz="100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Déclaration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2042 IOM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8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Avant le 30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juin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N+1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100"/>
                        </a:lnSpc>
                        <a:buFont typeface="Arial" charset="0"/>
                        <a:buChar char="•"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Convocation AG SNC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Liasse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fiscale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SNC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8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Avant le 30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juin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N+2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100"/>
                        </a:lnSpc>
                        <a:buFont typeface="Arial" charset="0"/>
                        <a:buChar char="•"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Convocation AG SNC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Liasse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fiscale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SNC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8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Avant le 30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juin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N+3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100"/>
                        </a:lnSpc>
                        <a:buFont typeface="Arial" charset="0"/>
                        <a:buChar char="•"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Convocation AG SNC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Liasse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fiscale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SNC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70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Avant le 30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juin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N+4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100"/>
                        </a:lnSpc>
                        <a:buFont typeface="Arial" charset="0"/>
                        <a:buChar char="•"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Convocation AG SNC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Liasse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fiscale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SNC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Avant le 30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juin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N+5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spc="-10" dirty="0">
                        <a:solidFill>
                          <a:srgbClr val="000000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100"/>
                        </a:lnSpc>
                        <a:buFont typeface="Arial" charset="0"/>
                        <a:buChar char="•"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Convocation AG SNC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Liasse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dirty="0" err="1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fiscale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SNC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488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N + 6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Convocation AG dissolution SNC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TextBox 47">
            <a:extLst>
              <a:ext uri="{FF2B5EF4-FFF2-40B4-BE49-F238E27FC236}">
                <a16:creationId xmlns:a16="http://schemas.microsoft.com/office/drawing/2014/main" id="{6225F549-798C-4F4D-B743-DD3F4568E5E0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12" name="TextBox 48">
            <a:extLst>
              <a:ext uri="{FF2B5EF4-FFF2-40B4-BE49-F238E27FC236}">
                <a16:creationId xmlns:a16="http://schemas.microsoft.com/office/drawing/2014/main" id="{1D5E2645-6C1D-AE42-B002-79C7D3C083B3}"/>
              </a:ext>
            </a:extLst>
          </p:cNvPr>
          <p:cNvSpPr txBox="1"/>
          <p:nvPr/>
        </p:nvSpPr>
        <p:spPr>
          <a:xfrm>
            <a:off x="7124700" y="10380910"/>
            <a:ext cx="7213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2"/>
          <p:cNvSpPr txBox="1"/>
          <p:nvPr/>
        </p:nvSpPr>
        <p:spPr>
          <a:xfrm>
            <a:off x="2963411" y="311658"/>
            <a:ext cx="1823769" cy="3375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540"/>
              </a:lnSpc>
            </a:pPr>
            <a:r>
              <a:rPr lang="en-CA" sz="2800" b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0" y="774700"/>
            <a:ext cx="92910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Je soussigné (e)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10414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87500" y="10414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89200" y="10414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29100" y="10414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92700" y="10414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94400" y="10414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13462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62400" y="13462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4500" y="16510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962400" y="16510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4500" y="1955800"/>
            <a:ext cx="427040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.........../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1100" y="19558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65300" y="19558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962400" y="1955800"/>
            <a:ext cx="427040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.........../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86300" y="19558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270500" y="19558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4500" y="22479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962400" y="22479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57200" y="25146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987800" y="25146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57200" y="31242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987800" y="31242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31800" y="34798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962400" y="34925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660900" y="3835400"/>
            <a:ext cx="2332690" cy="5398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1638300" algn="l"/>
              </a:tabLst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Ci-après dénommée </a:t>
            </a: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le Mandant »</a:t>
            </a: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12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D’une part</a:t>
            </a: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40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57200" y="4356100"/>
            <a:ext cx="6772068" cy="83356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Donne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actions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simplifiées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capital de 180 000 euros,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siège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social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112 rue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 Paris,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immatriculée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R.C.S. de Paris sous le N° … … … - RCP CGPA RCPIP0342,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représentée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son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Président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son Directeur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dûment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habilités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effet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457700" y="5118100"/>
            <a:ext cx="259686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Ci-après dénommée </a:t>
            </a: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le Mandataire »</a:t>
            </a:r>
            <a:r>
              <a:rPr lang="en-CA" sz="12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184900" y="5295900"/>
            <a:ext cx="8784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D’autre part</a:t>
            </a:r>
            <a:r>
              <a:rPr lang="en-CA" sz="12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57200" y="5473700"/>
            <a:ext cx="527388" cy="2626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40"/>
              </a:lnSpc>
            </a:pPr>
            <a:r>
              <a:rPr lang="en-CA" sz="11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Afin de :</a:t>
            </a:r>
          </a:p>
          <a:p>
            <a:pPr>
              <a:lnSpc>
                <a:spcPts val="104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57200" y="5613400"/>
            <a:ext cx="630172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D’acquérir en son nom et pour son compte des parts sociales de plusieurs SNC du portefeuille à leur valeur nominale.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Faire un apport en numéraire au capital de plusieurs SNC du portefeuille (soit en souscrivant à une augmentation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57200" y="5918200"/>
            <a:ext cx="6285375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80162">
              <a:lnSpc>
                <a:spcPts val="1200"/>
              </a:lnSpc>
              <a:tabLst>
                <a:tab pos="279400" algn="l"/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capital, soit en participant à la constitution de ladite société) pour le montant et le nombre de parts sociales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nécessaires à l’obtention de la déduction fiscale visée à l’article 4 du mandat de recherche signé par son représentant.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Signer les statuts et annexes des SNC et me représenter aux assemblées générales décidant de l’augmentation du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capital des SNC du portefeuille, signer les procès-verbaux des dites assemblées.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57200" y="6527800"/>
            <a:ext cx="615008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Compléter, dater et signer en son nom un éventuel bulletin de souscription à l’augmentation de capital des SNC du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36600" y="6680200"/>
            <a:ext cx="61010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portefeuille.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57200" y="6832600"/>
            <a:ext cx="596958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5.	La représenter à toutes les assemblées générales ordinaires et extraordinaires des SNC du portefeuille à l’effet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736600" y="6985000"/>
            <a:ext cx="5830442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délibérer sur tout ordre du jour ou sujet. En conséquence, assister à ces assemblées, prendre part à toutes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discussions, délibérations, émettre tous avis et tous votes ou s’abstenir sur les questions à l’ordre du jour, signer les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feuilles de présence et autres pièces et généralement, de faire tout ce qui sera nécessaire à l’accomplissement des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formalités liées à ces assemblées. Le présent mandat valant pouvoir permanent, il conservera tous ses effets pour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toutes les assemblées successivement réunies à l’effet de délibérer sur les mêmes questions en cas de remise pour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défaut de quorum ou toute autre cause.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57200" y="7899400"/>
            <a:ext cx="608980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6.	Signer tous actes et contrats, y compris les cessions de parts sociales qui pourraient intervenir, accomplir toutes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736600" y="8051800"/>
            <a:ext cx="577497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formalités, donner toutes instructions aux effets décrits ci-dessus, y compris intervenir au contrat de location et au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contrat de prêt bancaire pour les besoins de la clause de renonciation à recours.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57200" y="8356600"/>
            <a:ext cx="612475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7.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Signer en son nom et pour son compte, les conventions de compte courant, conformément au modèle qui lui a été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736600" y="8509000"/>
            <a:ext cx="581088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présenté, correspondant à la répartition uniforme du montant total de son investissement au sein des différentes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SNC composant le portefeuille.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457200" y="8953500"/>
            <a:ext cx="86883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842000" y="8953500"/>
            <a:ext cx="174407" cy="3311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337300" y="8953500"/>
            <a:ext cx="35587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705600" y="8953500"/>
            <a:ext cx="325410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/2020</a:t>
            </a:r>
          </a:p>
          <a:p>
            <a:pPr>
              <a:lnSpc>
                <a:spcPts val="1265"/>
              </a:lnSpc>
            </a:pPr>
            <a:endParaRPr lang="en-CA" sz="1023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57200" y="9283700"/>
            <a:ext cx="944489" cy="3275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3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Le(s) Mandant(s)</a:t>
            </a:r>
          </a:p>
          <a:p>
            <a:pPr>
              <a:lnSpc>
                <a:spcPts val="1265"/>
              </a:lnSpc>
            </a:pPr>
            <a:endParaRPr lang="en-CA" sz="1033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759200" y="9283700"/>
            <a:ext cx="812082" cy="3275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3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Mandataire</a:t>
            </a:r>
          </a:p>
          <a:p>
            <a:pPr>
              <a:lnSpc>
                <a:spcPts val="1265"/>
              </a:lnSpc>
            </a:pPr>
            <a:endParaRPr lang="en-CA" sz="1033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457200" y="9448800"/>
            <a:ext cx="2580835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précédée de la mention manuscrite :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3759200" y="9448800"/>
            <a:ext cx="2580835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précédée de la mention manuscrite :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457200" y="9613900"/>
            <a:ext cx="1202252" cy="3311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Bon pour pouvoir »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3759200" y="9613900"/>
            <a:ext cx="2104743" cy="3311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Bon pour acceptation de pouvoir »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6" name="TextBox 47">
            <a:extLst>
              <a:ext uri="{FF2B5EF4-FFF2-40B4-BE49-F238E27FC236}">
                <a16:creationId xmlns:a16="http://schemas.microsoft.com/office/drawing/2014/main" id="{726F1FA5-0CF7-8C46-B1A1-79AD454080E5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57" name="TextBox 48">
            <a:extLst>
              <a:ext uri="{FF2B5EF4-FFF2-40B4-BE49-F238E27FC236}">
                <a16:creationId xmlns:a16="http://schemas.microsoft.com/office/drawing/2014/main" id="{ACFD7C44-5BD8-EB45-B52D-000A34CC477D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F4EB8A-7F09-B74C-8F17-BE075F79FF09}"/>
              </a:ext>
            </a:extLst>
          </p:cNvPr>
          <p:cNvSpPr/>
          <p:nvPr/>
        </p:nvSpPr>
        <p:spPr>
          <a:xfrm>
            <a:off x="2183966" y="108199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40163BF-E65F-824D-A017-BA2C90DE9FCA}"/>
              </a:ext>
            </a:extLst>
          </p:cNvPr>
          <p:cNvSpPr/>
          <p:nvPr/>
        </p:nvSpPr>
        <p:spPr>
          <a:xfrm>
            <a:off x="395162" y="108396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ED76EA3-4879-5C4B-91F9-0A87E9C84511}"/>
              </a:ext>
            </a:extLst>
          </p:cNvPr>
          <p:cNvSpPr/>
          <p:nvPr/>
        </p:nvSpPr>
        <p:spPr>
          <a:xfrm>
            <a:off x="1257970" y="108199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17CDD5-F291-0B4B-88F9-2EAC4E2835AD}"/>
              </a:ext>
            </a:extLst>
          </p:cNvPr>
          <p:cNvSpPr/>
          <p:nvPr/>
        </p:nvSpPr>
        <p:spPr>
          <a:xfrm>
            <a:off x="5714851" y="108960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4032E4-DBFA-2042-ABA4-ABC53AFCEAF9}"/>
              </a:ext>
            </a:extLst>
          </p:cNvPr>
          <p:cNvSpPr/>
          <p:nvPr/>
        </p:nvSpPr>
        <p:spPr>
          <a:xfrm>
            <a:off x="3926047" y="109158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AF039AC-4BAF-B847-958C-4C1B00325B87}"/>
              </a:ext>
            </a:extLst>
          </p:cNvPr>
          <p:cNvSpPr/>
          <p:nvPr/>
        </p:nvSpPr>
        <p:spPr>
          <a:xfrm>
            <a:off x="4788855" y="108960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2"/>
          <p:cNvSpPr txBox="1"/>
          <p:nvPr/>
        </p:nvSpPr>
        <p:spPr>
          <a:xfrm>
            <a:off x="2963411" y="311658"/>
            <a:ext cx="1823769" cy="3375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540"/>
              </a:lnSpc>
            </a:pPr>
            <a:r>
              <a:rPr lang="en-CA" sz="2800" b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0" y="774700"/>
            <a:ext cx="92910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Je soussigné (e)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10414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87500" y="10414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89200" y="10414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29100" y="10414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92700" y="10414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94400" y="10414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13462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62400" y="13462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4500" y="16510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962400" y="16510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4500" y="1955800"/>
            <a:ext cx="427040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.........../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1100" y="19558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65300" y="19558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962400" y="1955800"/>
            <a:ext cx="427040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.........../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86300" y="19558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270500" y="19558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4500" y="22479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962400" y="22479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57200" y="25146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987800" y="25146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57200" y="31242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987800" y="31242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31800" y="34798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962400" y="34925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660900" y="3835400"/>
            <a:ext cx="2332690" cy="5398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1638300" algn="l"/>
              </a:tabLst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Ci-après dénommée </a:t>
            </a: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le Mandant »</a:t>
            </a: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12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D’une part</a:t>
            </a: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40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57200" y="4356100"/>
            <a:ext cx="6772068" cy="83356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Donne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actions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simplifiées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capital de 180 000 euros,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siège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social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112 rue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 Paris,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immatriculée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R.C.S. de Paris sous le N° … … … - RCP CGPA RCPIP0342,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représentée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son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Président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son Directeur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dûment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habilités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effet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457700" y="5118100"/>
            <a:ext cx="259686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Ci-après dénommée </a:t>
            </a: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le Mandataire »</a:t>
            </a:r>
            <a:r>
              <a:rPr lang="en-CA" sz="12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184900" y="5295900"/>
            <a:ext cx="8784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D’autre part</a:t>
            </a:r>
            <a:r>
              <a:rPr lang="en-CA" sz="12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57200" y="5473700"/>
            <a:ext cx="527388" cy="2626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40"/>
              </a:lnSpc>
            </a:pPr>
            <a:r>
              <a:rPr lang="en-CA" sz="11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Afin de :</a:t>
            </a:r>
          </a:p>
          <a:p>
            <a:pPr>
              <a:lnSpc>
                <a:spcPts val="104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57200" y="5613400"/>
            <a:ext cx="630172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D’acquérir en son nom et pour son compte des parts sociales de plusieurs SNC du portefeuille à leur valeur nominale.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Faire un apport en numéraire au capital de plusieurs SNC du portefeuille (soit en souscrivant à une augmentation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57200" y="5918200"/>
            <a:ext cx="6285375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80162">
              <a:lnSpc>
                <a:spcPts val="1200"/>
              </a:lnSpc>
              <a:tabLst>
                <a:tab pos="279400" algn="l"/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capital, soit en participant à la constitution de ladite société) pour le montant et le nombre de parts sociales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nécessaires à l’obtention de la déduction fiscale visée à l’article 4 du mandat de recherche signé par son représentant.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Signer les statuts et annexes des SNC et me représenter aux assemblées générales décidant de l’augmentation du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capital des SNC du portefeuille, signer les procès-verbaux des dites assemblées.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57200" y="6527800"/>
            <a:ext cx="615008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Compléter, dater et signer en son nom un éventuel bulletin de souscription à l’augmentation de capital des SNC du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36600" y="6680200"/>
            <a:ext cx="61010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portefeuille.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57200" y="6832600"/>
            <a:ext cx="596958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5.	La représenter à toutes les assemblées générales ordinaires et extraordinaires des SNC du portefeuille à l’effet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736600" y="6985000"/>
            <a:ext cx="5830442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délibérer sur tout ordre du jour ou sujet. En conséquence, assister à ces assemblées, prendre part à toutes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discussions, délibérations, émettre tous avis et tous votes ou s’abstenir sur les questions à l’ordre du jour, signer les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feuilles de présence et autres pièces et généralement, de faire tout ce qui sera nécessaire à l’accomplissement des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formalités liées à ces assemblées. Le présent mandat valant pouvoir permanent, il conservera tous ses effets pour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toutes les assemblées successivement réunies à l’effet de délibérer sur les mêmes questions en cas de remise pour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défaut de quorum ou toute autre cause.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57200" y="7899400"/>
            <a:ext cx="608980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6.	Signer tous actes et contrats, y compris les cessions de parts sociales qui pourraient intervenir, accomplir toutes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736600" y="8051800"/>
            <a:ext cx="577497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formalités, donner toutes instructions aux effets décrits ci-dessus, y compris intervenir au contrat de location et au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contrat de prêt bancaire pour les besoins de la clause de renonciation à recours.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57200" y="8356600"/>
            <a:ext cx="612475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7.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Signer en son nom et pour son compte, les conventions de compte courant, conformément au modèle qui lui a été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736600" y="8509000"/>
            <a:ext cx="581088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présenté, correspondant à la répartition uniforme du montant total de son investissement au sein des différentes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SNC composant le portefeuille.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457200" y="8953500"/>
            <a:ext cx="86883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842000" y="8953500"/>
            <a:ext cx="174407" cy="3311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337300" y="8953500"/>
            <a:ext cx="35587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705600" y="8953500"/>
            <a:ext cx="325410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/2020</a:t>
            </a:r>
          </a:p>
          <a:p>
            <a:pPr>
              <a:lnSpc>
                <a:spcPts val="1265"/>
              </a:lnSpc>
            </a:pPr>
            <a:endParaRPr lang="en-CA" sz="1023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57200" y="9283700"/>
            <a:ext cx="944489" cy="3275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3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Le(s) Mandant(s)</a:t>
            </a:r>
          </a:p>
          <a:p>
            <a:pPr>
              <a:lnSpc>
                <a:spcPts val="1265"/>
              </a:lnSpc>
            </a:pPr>
            <a:endParaRPr lang="en-CA" sz="1033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759200" y="9283700"/>
            <a:ext cx="812082" cy="3275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3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Mandataire</a:t>
            </a:r>
          </a:p>
          <a:p>
            <a:pPr>
              <a:lnSpc>
                <a:spcPts val="1265"/>
              </a:lnSpc>
            </a:pPr>
            <a:endParaRPr lang="en-CA" sz="1033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457200" y="9448800"/>
            <a:ext cx="2580835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précédée de la mention manuscrite :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3759200" y="9448800"/>
            <a:ext cx="2580835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précédée de la mention manuscrite :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457200" y="9613900"/>
            <a:ext cx="1202252" cy="3311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Bon pour pouvoir »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3759200" y="9613900"/>
            <a:ext cx="2104743" cy="3311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Bon pour acceptation de pouvoir »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6" name="TextBox 47">
            <a:extLst>
              <a:ext uri="{FF2B5EF4-FFF2-40B4-BE49-F238E27FC236}">
                <a16:creationId xmlns:a16="http://schemas.microsoft.com/office/drawing/2014/main" id="{2CAB797A-B273-664B-9D4E-81A53BCAA260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57" name="TextBox 48">
            <a:extLst>
              <a:ext uri="{FF2B5EF4-FFF2-40B4-BE49-F238E27FC236}">
                <a16:creationId xmlns:a16="http://schemas.microsoft.com/office/drawing/2014/main" id="{F78858FD-8B58-B942-8B4C-21643F9DF28F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B778FD8-E109-C745-BA54-8F5E9A77A2E0}"/>
              </a:ext>
            </a:extLst>
          </p:cNvPr>
          <p:cNvSpPr/>
          <p:nvPr/>
        </p:nvSpPr>
        <p:spPr>
          <a:xfrm>
            <a:off x="2183966" y="108199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EC0483-C5CB-324B-9401-B698C149736B}"/>
              </a:ext>
            </a:extLst>
          </p:cNvPr>
          <p:cNvSpPr/>
          <p:nvPr/>
        </p:nvSpPr>
        <p:spPr>
          <a:xfrm>
            <a:off x="395162" y="108396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12AE2C7-2D63-354A-A6FE-4EF5EECA621B}"/>
              </a:ext>
            </a:extLst>
          </p:cNvPr>
          <p:cNvSpPr/>
          <p:nvPr/>
        </p:nvSpPr>
        <p:spPr>
          <a:xfrm>
            <a:off x="1257970" y="108199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B63A7A-FB0E-774E-AE65-F50ED8488071}"/>
              </a:ext>
            </a:extLst>
          </p:cNvPr>
          <p:cNvSpPr/>
          <p:nvPr/>
        </p:nvSpPr>
        <p:spPr>
          <a:xfrm>
            <a:off x="5714851" y="108960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DCDC3D-39C0-644D-A3A7-AAAF8FD6B882}"/>
              </a:ext>
            </a:extLst>
          </p:cNvPr>
          <p:cNvSpPr/>
          <p:nvPr/>
        </p:nvSpPr>
        <p:spPr>
          <a:xfrm>
            <a:off x="3926047" y="109158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36DF23F-1C92-5C4A-9F94-6ECDC6F44644}"/>
              </a:ext>
            </a:extLst>
          </p:cNvPr>
          <p:cNvSpPr/>
          <p:nvPr/>
        </p:nvSpPr>
        <p:spPr>
          <a:xfrm>
            <a:off x="4788855" y="108960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514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1257976" y="443806"/>
            <a:ext cx="5040547" cy="3664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DECLARATION DU CONJOINT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0" y="1143000"/>
            <a:ext cx="171329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Je </a:t>
            </a:r>
            <a:r>
              <a:rPr lang="en-CA" sz="1030" b="1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soussigné</a:t>
            </a:r>
            <a:r>
              <a:rPr lang="en-CA" sz="1030" b="1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(e) (CONJOINT) :</a:t>
            </a:r>
          </a:p>
          <a:p>
            <a:pPr>
              <a:lnSpc>
                <a:spcPts val="1380"/>
              </a:lnSpc>
            </a:pPr>
            <a:endParaRPr lang="en-CA" sz="12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1397000"/>
            <a:ext cx="157094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87500" y="1397000"/>
            <a:ext cx="33021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89200" y="1397000"/>
            <a:ext cx="293350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1714500"/>
            <a:ext cx="969817" cy="3603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2019300"/>
            <a:ext cx="1569982" cy="3603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2311400"/>
            <a:ext cx="41165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.........../</a:t>
            </a:r>
          </a:p>
          <a:p>
            <a:pPr>
              <a:lnSpc>
                <a:spcPts val="1380"/>
              </a:lnSpc>
            </a:pPr>
            <a:endParaRPr lang="en-CA" sz="1019" spc="-2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1100" y="2311400"/>
            <a:ext cx="34305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2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65300" y="2311400"/>
            <a:ext cx="63159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2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2616200"/>
            <a:ext cx="7005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2921000"/>
            <a:ext cx="50943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32258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819400" y="32258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3900" y="3670300"/>
            <a:ext cx="3826368" cy="8493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Marié (e) sous le régime de la communauté légale à M. / Mme :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Marié (e) sous contrat à M. / Mme :</a:t>
            </a:r>
          </a:p>
          <a:p>
            <a:pPr>
              <a:lnSpc>
                <a:spcPts val="2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3900" y="4368800"/>
            <a:ext cx="1856277" cy="334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Engagé par PACS à M./ Mme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5105400"/>
            <a:ext cx="644246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	Reconnais avoir été préalablement informé(e), conformément aux dispositions de l’article 1832-2 du Code Civil,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36600" y="5257800"/>
            <a:ext cx="6097823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la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décision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mon conjoint de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souscrire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parts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sociales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plusieurs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SNC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dénommées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FIP INIIAM N°1 et</a:t>
            </a:r>
            <a:b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suivantes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ayant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siège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112 rue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 Paris,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ainsi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 des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termes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conditions</a:t>
            </a:r>
            <a:b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200"/>
              </a:lnSpc>
            </a:pPr>
            <a:endParaRPr lang="en-CA" sz="10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5715000"/>
            <a:ext cx="668292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	Renonce définitivement et sans conditions, en application de l’article 1832-2 du Code Civil, à la qualité d’associé de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36600" y="5867400"/>
            <a:ext cx="430085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ces sociétés et à un quelconque droit sur les parts souscrites par mon conjoint.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44500" y="6578600"/>
            <a:ext cx="88166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753100" y="6578600"/>
            <a:ext cx="179536" cy="3311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261100" y="6578600"/>
            <a:ext cx="36870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616700" y="6578600"/>
            <a:ext cx="331822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/2020</a:t>
            </a:r>
          </a:p>
          <a:p>
            <a:pPr>
              <a:lnSpc>
                <a:spcPts val="1265"/>
              </a:lnSpc>
            </a:pPr>
            <a:endParaRPr lang="en-CA" sz="1023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4500" y="6908800"/>
            <a:ext cx="740587" cy="3275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3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Déclarant</a:t>
            </a:r>
          </a:p>
          <a:p>
            <a:pPr>
              <a:lnSpc>
                <a:spcPts val="1265"/>
              </a:lnSpc>
            </a:pPr>
            <a:endParaRPr lang="en-CA" sz="1033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44500" y="7073900"/>
            <a:ext cx="1057982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Conjoint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47">
            <a:extLst>
              <a:ext uri="{FF2B5EF4-FFF2-40B4-BE49-F238E27FC236}">
                <a16:creationId xmlns:a16="http://schemas.microsoft.com/office/drawing/2014/main" id="{55777FB5-57CA-0745-B4BB-1DCC296DCDF8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32" name="TextBox 48">
            <a:extLst>
              <a:ext uri="{FF2B5EF4-FFF2-40B4-BE49-F238E27FC236}">
                <a16:creationId xmlns:a16="http://schemas.microsoft.com/office/drawing/2014/main" id="{E36155B8-508C-F241-8442-631E883F9FEF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0ABD2B-3468-154E-848E-655908EA2333}"/>
              </a:ext>
            </a:extLst>
          </p:cNvPr>
          <p:cNvSpPr/>
          <p:nvPr/>
        </p:nvSpPr>
        <p:spPr>
          <a:xfrm>
            <a:off x="2183966" y="144964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C3B20B-A194-EA49-A66D-1C83016137AA}"/>
              </a:ext>
            </a:extLst>
          </p:cNvPr>
          <p:cNvSpPr/>
          <p:nvPr/>
        </p:nvSpPr>
        <p:spPr>
          <a:xfrm>
            <a:off x="395162" y="145162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303955-7CED-D24F-9543-ACE4FDEEDC29}"/>
              </a:ext>
            </a:extLst>
          </p:cNvPr>
          <p:cNvSpPr/>
          <p:nvPr/>
        </p:nvSpPr>
        <p:spPr>
          <a:xfrm>
            <a:off x="1257970" y="144964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F456CE-0882-8B44-BE91-6F460027D44E}"/>
              </a:ext>
            </a:extLst>
          </p:cNvPr>
          <p:cNvSpPr/>
          <p:nvPr/>
        </p:nvSpPr>
        <p:spPr>
          <a:xfrm>
            <a:off x="418107" y="376902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E79F06F-232B-1D4D-AA52-E7176D8A7451}"/>
              </a:ext>
            </a:extLst>
          </p:cNvPr>
          <p:cNvSpPr/>
          <p:nvPr/>
        </p:nvSpPr>
        <p:spPr>
          <a:xfrm>
            <a:off x="418107" y="4070718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C0EFA9-5624-0D4F-B3D1-F8F9AECC19B5}"/>
              </a:ext>
            </a:extLst>
          </p:cNvPr>
          <p:cNvSpPr/>
          <p:nvPr/>
        </p:nvSpPr>
        <p:spPr>
          <a:xfrm>
            <a:off x="424851" y="438811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"/>
          <p:cNvSpPr txBox="1"/>
          <p:nvPr/>
        </p:nvSpPr>
        <p:spPr>
          <a:xfrm>
            <a:off x="407828" y="508000"/>
            <a:ext cx="6706003" cy="27135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CA" sz="200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DECLARATION SUR L’HONNEUR D’ORIGINE DES FONDS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0" y="1143000"/>
            <a:ext cx="92910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Je </a:t>
            </a:r>
            <a:r>
              <a:rPr lang="en-CA" sz="1030" b="1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soussigné</a:t>
            </a:r>
            <a:r>
              <a:rPr lang="en-CA" sz="1030" b="1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(e) :</a:t>
            </a:r>
          </a:p>
          <a:p>
            <a:pPr>
              <a:lnSpc>
                <a:spcPts val="1380"/>
              </a:lnSpc>
            </a:pPr>
            <a:endParaRPr lang="en-CA" sz="12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1397000"/>
            <a:ext cx="157094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87500" y="1397000"/>
            <a:ext cx="33021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89200" y="1397000"/>
            <a:ext cx="293350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1714500"/>
            <a:ext cx="969817" cy="3603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2019300"/>
            <a:ext cx="1569982" cy="3603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2311400"/>
            <a:ext cx="41165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.........../</a:t>
            </a:r>
          </a:p>
          <a:p>
            <a:pPr>
              <a:lnSpc>
                <a:spcPts val="1380"/>
              </a:lnSpc>
            </a:pPr>
            <a:endParaRPr lang="en-CA" sz="1019" spc="-2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1100" y="2311400"/>
            <a:ext cx="34305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2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65300" y="2311400"/>
            <a:ext cx="63159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2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2616200"/>
            <a:ext cx="7005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2921000"/>
            <a:ext cx="50943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32258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819400" y="32258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3900" y="3771900"/>
            <a:ext cx="655629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Célibataire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3900" y="3949700"/>
            <a:ext cx="3826368" cy="8846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Marié (e) sous le régime de la communauté légale à M. / Mme :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Marié (e) sous contrat à M. / Mme :</a:t>
            </a:r>
          </a:p>
          <a:p>
            <a:pPr>
              <a:lnSpc>
                <a:spcPts val="24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3900" y="4673600"/>
            <a:ext cx="1856277" cy="334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Engagé par PACS à M./ Mme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5283200"/>
            <a:ext cx="635109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	Déclare sur l’honneur que l’origine des fonds versés par mes soins, correspondant à ma souscription au capital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36600" y="5435600"/>
            <a:ext cx="6328656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plusieurs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SNC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dénommées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FIP INIIAM N°1 et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suivantes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Portefeuille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opérations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d’aide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b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l’investissement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Outre-mer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bénéficiant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régime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fiscal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prévu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199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B du Code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</a:t>
            </a:r>
            <a:b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gérées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INIIAM </a:t>
            </a: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10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200"/>
              </a:lnSpc>
            </a:pPr>
            <a:endParaRPr lang="en-CA" sz="10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82700" y="6057900"/>
            <a:ext cx="3273332" cy="6377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Epargne sur mes revenus personnels ou professionnels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Vente de bien(s) immobilier(s)</a:t>
            </a:r>
          </a:p>
          <a:p>
            <a:pPr>
              <a:lnSpc>
                <a:spcPts val="17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82700" y="6489700"/>
            <a:ext cx="1678345" cy="6377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Vente de valeurs mobilières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Vente de parts sociales</a:t>
            </a:r>
          </a:p>
          <a:p>
            <a:pPr>
              <a:lnSpc>
                <a:spcPts val="17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82700" y="6921500"/>
            <a:ext cx="3419206" cy="6377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Perception d’un capital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d’assurance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-vie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capitalisation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Héritage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Donation</a:t>
            </a:r>
          </a:p>
          <a:p>
            <a:pPr>
              <a:lnSpc>
                <a:spcPts val="17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82700" y="7404100"/>
            <a:ext cx="99706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Autre (préciser)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57200" y="7772400"/>
            <a:ext cx="638540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Certifie sur l’honneur que les sommes versées au titre de la souscription à ces opérations n’ont pas d’origine délictueuse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36600" y="7912100"/>
            <a:ext cx="582851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sens des articles 421-2-2 et 421-5 du Code Pénal et 415 du Code des Douanes relatifs au blanchiment de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capitaux et au financement d’activités terroristes.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57200" y="8229600"/>
            <a:ext cx="620330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Certifie sur l’honneur que les éléments figurant sur la présente « Déclaration sur l’honneur d’origine des fonds » sont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36600" y="8382000"/>
            <a:ext cx="234936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exacts et conformes en tous points à la réalité.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57200" y="8839200"/>
            <a:ext cx="88166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842000" y="8839200"/>
            <a:ext cx="179536" cy="3311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337300" y="8839200"/>
            <a:ext cx="36870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705600" y="8839200"/>
            <a:ext cx="331822" cy="1605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/2020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57200" y="9169400"/>
            <a:ext cx="740587" cy="3275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3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Déclarant</a:t>
            </a:r>
          </a:p>
          <a:p>
            <a:pPr>
              <a:lnSpc>
                <a:spcPts val="1265"/>
              </a:lnSpc>
            </a:pPr>
            <a:endParaRPr lang="en-CA" sz="1033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57200" y="9334500"/>
            <a:ext cx="527388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47">
            <a:extLst>
              <a:ext uri="{FF2B5EF4-FFF2-40B4-BE49-F238E27FC236}">
                <a16:creationId xmlns:a16="http://schemas.microsoft.com/office/drawing/2014/main" id="{F4EA3C07-3078-9E4A-902F-F81C34E37309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39" name="TextBox 48">
            <a:extLst>
              <a:ext uri="{FF2B5EF4-FFF2-40B4-BE49-F238E27FC236}">
                <a16:creationId xmlns:a16="http://schemas.microsoft.com/office/drawing/2014/main" id="{D64FBCCD-D244-2946-B6A2-436E68A038E8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5B5F64-F47D-B64C-81B4-222BCD36FC82}"/>
              </a:ext>
            </a:extLst>
          </p:cNvPr>
          <p:cNvSpPr/>
          <p:nvPr/>
        </p:nvSpPr>
        <p:spPr>
          <a:xfrm>
            <a:off x="2183966" y="144964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BE25B9-1011-7042-BB9B-8A4E48FC7B54}"/>
              </a:ext>
            </a:extLst>
          </p:cNvPr>
          <p:cNvSpPr/>
          <p:nvPr/>
        </p:nvSpPr>
        <p:spPr>
          <a:xfrm>
            <a:off x="395162" y="145162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3DBB8D-395F-2840-B523-992EE4C2CBE7}"/>
              </a:ext>
            </a:extLst>
          </p:cNvPr>
          <p:cNvSpPr/>
          <p:nvPr/>
        </p:nvSpPr>
        <p:spPr>
          <a:xfrm>
            <a:off x="1257970" y="144964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8C0E985-7578-BC4F-85CF-DDA6F796C019}"/>
              </a:ext>
            </a:extLst>
          </p:cNvPr>
          <p:cNvSpPr/>
          <p:nvPr/>
        </p:nvSpPr>
        <p:spPr>
          <a:xfrm>
            <a:off x="418107" y="376902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97EC90B-63F3-C047-A14F-12AC05407D7F}"/>
              </a:ext>
            </a:extLst>
          </p:cNvPr>
          <p:cNvSpPr/>
          <p:nvPr/>
        </p:nvSpPr>
        <p:spPr>
          <a:xfrm>
            <a:off x="418107" y="4070718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F6BC24-67DE-A44B-9610-A95137099DBE}"/>
              </a:ext>
            </a:extLst>
          </p:cNvPr>
          <p:cNvSpPr/>
          <p:nvPr/>
        </p:nvSpPr>
        <p:spPr>
          <a:xfrm>
            <a:off x="424851" y="438811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7420A7B-801E-1542-A98C-0A903AC42B9B}"/>
              </a:ext>
            </a:extLst>
          </p:cNvPr>
          <p:cNvSpPr/>
          <p:nvPr/>
        </p:nvSpPr>
        <p:spPr>
          <a:xfrm>
            <a:off x="424851" y="4695671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7E82AD-28E6-214E-8EC1-C042A1F594CC}"/>
              </a:ext>
            </a:extLst>
          </p:cNvPr>
          <p:cNvSpPr/>
          <p:nvPr/>
        </p:nvSpPr>
        <p:spPr>
          <a:xfrm>
            <a:off x="993542" y="6123018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92CAFD-F810-6046-9D08-AB09AA088031}"/>
              </a:ext>
            </a:extLst>
          </p:cNvPr>
          <p:cNvSpPr/>
          <p:nvPr/>
        </p:nvSpPr>
        <p:spPr>
          <a:xfrm>
            <a:off x="993542" y="632975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D4A1AC-5FA4-6043-8964-6DC69F0710A1}"/>
              </a:ext>
            </a:extLst>
          </p:cNvPr>
          <p:cNvSpPr/>
          <p:nvPr/>
        </p:nvSpPr>
        <p:spPr>
          <a:xfrm>
            <a:off x="993542" y="6538862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E1384D-E09B-8546-B580-4F4B13802D56}"/>
              </a:ext>
            </a:extLst>
          </p:cNvPr>
          <p:cNvSpPr/>
          <p:nvPr/>
        </p:nvSpPr>
        <p:spPr>
          <a:xfrm>
            <a:off x="993542" y="674710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19CCD7C-7434-F943-A435-10313513AB8E}"/>
              </a:ext>
            </a:extLst>
          </p:cNvPr>
          <p:cNvSpPr/>
          <p:nvPr/>
        </p:nvSpPr>
        <p:spPr>
          <a:xfrm>
            <a:off x="995069" y="696943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21F4FE-583F-324D-8DA7-16F81C4AAAFC}"/>
              </a:ext>
            </a:extLst>
          </p:cNvPr>
          <p:cNvSpPr/>
          <p:nvPr/>
        </p:nvSpPr>
        <p:spPr>
          <a:xfrm>
            <a:off x="995069" y="718612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05C4EB-7D0E-5C40-BC51-410F9F719048}"/>
              </a:ext>
            </a:extLst>
          </p:cNvPr>
          <p:cNvSpPr/>
          <p:nvPr/>
        </p:nvSpPr>
        <p:spPr>
          <a:xfrm>
            <a:off x="995069" y="741829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2"/>
          <p:cNvSpPr txBox="1"/>
          <p:nvPr/>
        </p:nvSpPr>
        <p:spPr>
          <a:xfrm>
            <a:off x="720250" y="419100"/>
            <a:ext cx="606512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CA" sz="2400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DECLARATION DE NON CONDAMNATION</a:t>
            </a:r>
          </a:p>
          <a:p>
            <a:pPr algn="ctr">
              <a:lnSpc>
                <a:spcPts val="2760"/>
              </a:lnSpc>
            </a:pPr>
            <a:endParaRPr lang="en-CA" sz="24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4493" y="749300"/>
            <a:ext cx="5036635" cy="5007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1300"/>
              </a:lnSpc>
              <a:tabLst>
                <a:tab pos="952500" algn="l"/>
              </a:tabLst>
            </a:pPr>
            <a:r>
              <a:rPr lang="en-CA" sz="110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Déclaration</a:t>
            </a:r>
            <a:r>
              <a:rPr lang="en-CA" sz="11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souscrite</a:t>
            </a:r>
            <a:r>
              <a:rPr lang="en-CA" sz="11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1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application de </a:t>
            </a:r>
            <a:r>
              <a:rPr lang="en-CA" sz="110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l’article</a:t>
            </a:r>
            <a:r>
              <a:rPr lang="en-CA" sz="11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17 de </a:t>
            </a:r>
            <a:r>
              <a:rPr lang="en-CA" sz="110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l’arrêté</a:t>
            </a:r>
            <a:r>
              <a:rPr lang="en-CA" sz="11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9 </a:t>
            </a:r>
            <a:r>
              <a:rPr lang="en-CA" sz="110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Février</a:t>
            </a:r>
            <a:r>
              <a:rPr lang="en-CA" sz="11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1988 </a:t>
            </a:r>
          </a:p>
          <a:p>
            <a:pPr algn="ctr">
              <a:lnSpc>
                <a:spcPts val="1300"/>
              </a:lnSpc>
              <a:tabLst>
                <a:tab pos="952500" algn="l"/>
              </a:tabLst>
            </a:pPr>
            <a:r>
              <a:rPr lang="en-CA" sz="110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relatif</a:t>
            </a:r>
            <a:r>
              <a:rPr lang="en-CA" sz="11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110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Registre</a:t>
            </a:r>
            <a:r>
              <a:rPr lang="en-CA" sz="11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Commerce et des </a:t>
            </a:r>
            <a:r>
              <a:rPr lang="en-CA" sz="110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110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 algn="ctr">
              <a:lnSpc>
                <a:spcPts val="1300"/>
              </a:lnSpc>
            </a:pPr>
            <a:endParaRPr lang="en-CA" sz="11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409700"/>
            <a:ext cx="92910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Je soussigné (e)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16764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87500" y="16764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89200" y="16764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29100" y="16764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92700" y="16764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94400" y="16637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19812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962400" y="19812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4500" y="22733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62400" y="22733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4500" y="2578100"/>
            <a:ext cx="427040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.........../</a:t>
            </a:r>
          </a:p>
          <a:p>
            <a:pPr>
              <a:lnSpc>
                <a:spcPts val="1435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81100" y="25781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65300" y="25781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87800" y="2565400"/>
            <a:ext cx="427040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.........../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11700" y="25654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295900" y="25654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4500" y="28829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962400" y="28829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06400" y="31750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435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937000" y="31623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19100" y="38481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949700" y="38481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93700" y="42037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924300" y="42037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57200" y="4635500"/>
            <a:ext cx="616098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79400" algn="l"/>
              </a:tabLst>
            </a:pP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Déclare sur l’honneur, conformément à l’arrêté du Garde des Sceaux Ministre de la Justice susvisé relatif au registre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36600" y="4775200"/>
            <a:ext cx="6090770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Commerce et des Sociétés, n’avoir fait l’objet d’aucune condamnation pénale ni de sanction civile ou administrative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 nature à m’interdire, soit l’exercice d’une activité commerciale ou professionnelle, soit de gérer, administrer ou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diriger une personne morale assujettie à l’immatriculation au Registre du Commerce et des Sociétés. La déclaration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57200" y="5232400"/>
            <a:ext cx="558165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80162">
              <a:lnSpc>
                <a:spcPts val="1200"/>
              </a:lnSpc>
            </a:pP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souscrite par les gérants de sociétés civiles ne vise pas l’interdiction d’exercer une activité commerciale.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95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2.</a:t>
            </a:r>
            <a:r>
              <a:rPr lang="en-CA" sz="950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Demande mon inscription au Registre du Commerce et des Sociétés.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1000" y="5905500"/>
            <a:ext cx="88166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765800" y="5905500"/>
            <a:ext cx="179536" cy="3311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273800" y="5905500"/>
            <a:ext cx="36870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265"/>
              </a:lnSpc>
            </a:pPr>
            <a:endParaRPr lang="en-CA" sz="1023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629400" y="5905500"/>
            <a:ext cx="331822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/2020</a:t>
            </a:r>
          </a:p>
          <a:p>
            <a:pPr>
              <a:lnSpc>
                <a:spcPts val="1265"/>
              </a:lnSpc>
            </a:pPr>
            <a:endParaRPr lang="en-CA" sz="1023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57200" y="6273800"/>
            <a:ext cx="74058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3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Déclarant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57200" y="6438900"/>
            <a:ext cx="52738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</a:t>
            </a:r>
          </a:p>
          <a:p>
            <a:pPr>
              <a:lnSpc>
                <a:spcPts val="118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71500" y="9093200"/>
            <a:ext cx="5919890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23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RAPPEL de l’ordonnanceN°58-1352 du 27 décembre 1958, réprimant certaines infractions enmatière</a:t>
            </a:r>
            <a:br>
              <a:rPr lang="en-CA" sz="11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23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registre du commerce (Journal officiel du 29 décembre 1958) :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71500" y="9423400"/>
            <a:ext cx="6002925" cy="8335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23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 : « Quiconque donne, demauvaise foi, des indications inexactes ou incomplètes en vue d’une</a:t>
            </a:r>
            <a:br>
              <a:rPr lang="en-CA" sz="11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23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immatriculation, d’une radiation ou d’unemention complémentaire ou rectificative au registre du commerce</a:t>
            </a:r>
            <a:br>
              <a:rPr lang="en-CA" sz="11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23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 des sociétés est puni d’une amende de 75€ à 4 650</a:t>
            </a:r>
            <a:r>
              <a:rPr lang="en-CA" sz="1023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€ et d’un emprisonnement de dix jours à sixmois,</a:t>
            </a:r>
            <a:br>
              <a:rPr lang="en-CA" sz="11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23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 de l’une de ces deux peines seulement ».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4500" y="9012758"/>
            <a:ext cx="6642100" cy="115212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TextBox 47">
            <a:extLst>
              <a:ext uri="{FF2B5EF4-FFF2-40B4-BE49-F238E27FC236}">
                <a16:creationId xmlns:a16="http://schemas.microsoft.com/office/drawing/2014/main" id="{6042B5A9-D7C9-3040-B4A9-A174D17FD144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45" name="TextBox 48">
            <a:extLst>
              <a:ext uri="{FF2B5EF4-FFF2-40B4-BE49-F238E27FC236}">
                <a16:creationId xmlns:a16="http://schemas.microsoft.com/office/drawing/2014/main" id="{1F2AF362-DA34-C94C-92CC-12D7A2E28EC4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44203DC-BF18-FE4A-8185-D8F00E8F2C7A}"/>
              </a:ext>
            </a:extLst>
          </p:cNvPr>
          <p:cNvSpPr/>
          <p:nvPr/>
        </p:nvSpPr>
        <p:spPr>
          <a:xfrm>
            <a:off x="2207904" y="169423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E288FB-8EAA-B341-883D-D6CAD856158D}"/>
              </a:ext>
            </a:extLst>
          </p:cNvPr>
          <p:cNvSpPr/>
          <p:nvPr/>
        </p:nvSpPr>
        <p:spPr>
          <a:xfrm>
            <a:off x="419100" y="169620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18626C5-3541-E941-8F64-0B32951B5907}"/>
              </a:ext>
            </a:extLst>
          </p:cNvPr>
          <p:cNvSpPr/>
          <p:nvPr/>
        </p:nvSpPr>
        <p:spPr>
          <a:xfrm>
            <a:off x="1281908" y="169423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BD733C-4896-834E-B446-E75756215051}"/>
              </a:ext>
            </a:extLst>
          </p:cNvPr>
          <p:cNvSpPr/>
          <p:nvPr/>
        </p:nvSpPr>
        <p:spPr>
          <a:xfrm>
            <a:off x="5738789" y="170184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5FBC7E9-5E7F-234F-83F4-18A29CD8C940}"/>
              </a:ext>
            </a:extLst>
          </p:cNvPr>
          <p:cNvSpPr/>
          <p:nvPr/>
        </p:nvSpPr>
        <p:spPr>
          <a:xfrm>
            <a:off x="3949985" y="170382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CF74A9-EB94-4942-9A01-A9713AF0176E}"/>
              </a:ext>
            </a:extLst>
          </p:cNvPr>
          <p:cNvSpPr/>
          <p:nvPr/>
        </p:nvSpPr>
        <p:spPr>
          <a:xfrm>
            <a:off x="4812793" y="170184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1950703" y="4764286"/>
            <a:ext cx="3879460" cy="6437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415"/>
              </a:lnSpc>
            </a:pP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FORMULAIRE</a:t>
            </a:r>
          </a:p>
          <a:p>
            <a:pPr algn="ctr">
              <a:lnSpc>
                <a:spcPts val="2415"/>
              </a:lnSpc>
            </a:pP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CERFA TNS n° 11686*01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56308" y="10353133"/>
            <a:ext cx="22682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CA" sz="1200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Dossier de </a:t>
            </a:r>
            <a:r>
              <a:rPr lang="en-CA" sz="1200" dirty="0" err="1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1200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20200101</a:t>
            </a:r>
          </a:p>
          <a:p>
            <a:pPr algn="ctr">
              <a:lnSpc>
                <a:spcPts val="1380"/>
              </a:lnSpc>
            </a:pPr>
            <a:endParaRPr lang="en-CA" sz="1200" dirty="0">
              <a:solidFill>
                <a:schemeClr val="accent1">
                  <a:lumMod val="75000"/>
                </a:schemeClr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2"/>
          <p:cNvSpPr txBox="1"/>
          <p:nvPr/>
        </p:nvSpPr>
        <p:spPr>
          <a:xfrm>
            <a:off x="1207245" y="255039"/>
            <a:ext cx="5451813" cy="3236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540"/>
              </a:lnSpc>
            </a:pPr>
            <a:r>
              <a:rPr lang="en-CA" sz="240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CONVENTION DE COMPTE COURANT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0" y="774700"/>
            <a:ext cx="116762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Entre les soussignés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1041400"/>
            <a:ext cx="157094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87500" y="1041400"/>
            <a:ext cx="33021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89200" y="1041400"/>
            <a:ext cx="293350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1358900"/>
            <a:ext cx="969817" cy="3603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1651000"/>
            <a:ext cx="1569982" cy="3603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1955800"/>
            <a:ext cx="41165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.........../</a:t>
            </a:r>
          </a:p>
          <a:p>
            <a:pPr>
              <a:lnSpc>
                <a:spcPts val="1380"/>
              </a:lnSpc>
            </a:pPr>
            <a:endParaRPr lang="en-CA" sz="1019" spc="-2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1100" y="1955800"/>
            <a:ext cx="34305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2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65300" y="1955800"/>
            <a:ext cx="63159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2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2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2260600"/>
            <a:ext cx="7005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2565400"/>
            <a:ext cx="50943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28575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819400" y="28575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3175000"/>
            <a:ext cx="19809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Ci-après dénommé(e) « l’Associé »,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99200" y="3340100"/>
            <a:ext cx="66043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en-CA" sz="103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 part,</a:t>
            </a:r>
          </a:p>
          <a:p>
            <a:pPr>
              <a:lnSpc>
                <a:spcPts val="12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695700" y="3517900"/>
            <a:ext cx="109004" cy="3109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0"/>
              </a:lnSpc>
            </a:pPr>
            <a:r>
              <a:rPr lang="en-CA" sz="1030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</a:t>
            </a:r>
          </a:p>
          <a:p>
            <a:pPr>
              <a:lnSpc>
                <a:spcPts val="1180"/>
              </a:lnSpc>
            </a:pPr>
            <a:endParaRPr lang="en-CA" sz="12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3797300"/>
            <a:ext cx="228363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S.N.C FIP INIIAM N°1 au capital de 100 euros,</a:t>
            </a:r>
          </a:p>
          <a:p>
            <a:pPr>
              <a:lnSpc>
                <a:spcPts val="1265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3949700"/>
            <a:ext cx="2762295" cy="5319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siège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social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sis au : 112 rue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 Paris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Immatriculée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R.C.S. de Paris sous le N° … … … …</a:t>
            </a:r>
          </a:p>
          <a:p>
            <a:pPr>
              <a:lnSpc>
                <a:spcPts val="14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7200" y="4292600"/>
            <a:ext cx="4470776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Représentée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son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Gérant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la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INIIAM, SAS au capital de 180 000 euros,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immatriculée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R.C.S. de Paris sous le N°… … …,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Ci-après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dénommée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« La SNC »,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57200" y="4914900"/>
            <a:ext cx="229389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7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parties ont préalablement exposé ce qui suit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57200" y="5080000"/>
            <a:ext cx="5107167" cy="8335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parties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convenues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travers d’un bulletin de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d’engagement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libération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d’apport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l’Associé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libère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fonds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qu’il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apportés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 cadre de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qui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ont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conservés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sur le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Portefeuille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ouvert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nom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d’INIIAM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afin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d’obtenir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qualité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d’associé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plusieurs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SNC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Portefeuille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3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57200" y="5753100"/>
            <a:ext cx="5097229" cy="8335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convention a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donc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but de fixer les conditions dans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lesquelles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sommes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qui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ont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versées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l’investisseur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seront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ventilées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entre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ses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comptes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courants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d’associé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ouverts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les livres des SNC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composant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Portefeuille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devient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conformément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qu’il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confié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lors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847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847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57200" y="6489700"/>
            <a:ext cx="239905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7" b="1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Ceci</a:t>
            </a:r>
            <a:r>
              <a:rPr lang="en-CA" sz="857" b="1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exposé, les parties </a:t>
            </a:r>
            <a:r>
              <a:rPr lang="en-CA" sz="857" b="1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conviennent</a:t>
            </a:r>
            <a:r>
              <a:rPr lang="en-CA" sz="857" b="1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857" b="1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857" b="1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qui suit :</a:t>
            </a:r>
          </a:p>
          <a:p>
            <a:pPr>
              <a:lnSpc>
                <a:spcPts val="1265"/>
              </a:lnSpc>
            </a:pPr>
            <a:endParaRPr lang="en-CA" sz="11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57200" y="6718300"/>
            <a:ext cx="502990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7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 : </a:t>
            </a:r>
            <a:r>
              <a:rPr lang="en-CA" sz="84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L’associé fait apport en compte courant d’associé ouvert dans les livres de La SNC d’une somme de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57200" y="6883400"/>
            <a:ext cx="567784" cy="3211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……….……</a:t>
            </a:r>
          </a:p>
          <a:p>
            <a:pPr>
              <a:lnSpc>
                <a:spcPts val="1265"/>
              </a:lnSpc>
            </a:pPr>
            <a:endParaRPr lang="en-CA" sz="847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556000" y="6883400"/>
            <a:ext cx="2370842" cy="3211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€, ainsi que l’atteste ce jour le gérant de ladite SNC.</a:t>
            </a:r>
          </a:p>
          <a:p>
            <a:pPr>
              <a:lnSpc>
                <a:spcPts val="1265"/>
              </a:lnSpc>
            </a:pPr>
            <a:endParaRPr lang="en-CA" sz="847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57200" y="7048500"/>
            <a:ext cx="4842672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857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 :</a:t>
            </a:r>
            <a:r>
              <a:rPr lang="en-CA" sz="84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parties conviennent expressément que les fonds ainsi avancés ne seront pas productibles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d’intérêt.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57200" y="7378700"/>
            <a:ext cx="5076070" cy="7114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857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3 :</a:t>
            </a:r>
            <a:r>
              <a:rPr lang="en-CA" sz="84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L’associé s’engage de manière irrévocable à ne pas demander le remboursement des fonds mis à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disposition de La SNC en exécution de l’article 1 ci-avant, pendant une durée qui ne peut être inférieure à la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clôture du cinquième exercice de ladite SNC.</a:t>
            </a:r>
          </a:p>
          <a:p>
            <a:pPr>
              <a:lnSpc>
                <a:spcPts val="135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57200" y="7886700"/>
            <a:ext cx="5180585" cy="11669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857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4 :</a:t>
            </a:r>
            <a:r>
              <a:rPr lang="en-CA" sz="84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L’associé déclare faire abandon du solde du compte courant qu’il détient dans La SNC au bénéfice de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ladite SNC à la suite de l’augmentation de capital réalisée à partir des fonds disponibles au crédit de son compte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courant d’associé. Cet abandon a pour objectif de clôturer ce compte du solde résiduel issu de la différence entre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souscription et l’augmentation de capital, étant entendu que cette différence, en centimes ou en euros, ne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modifie en aucun cas le montant de la souscription ni la déduction fiscale qui en découle. Il permet simplement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847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d’éviter les rompus.</a:t>
            </a:r>
          </a:p>
          <a:p>
            <a:pPr>
              <a:lnSpc>
                <a:spcPts val="132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57200" y="9144000"/>
            <a:ext cx="72136" cy="3211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</a:t>
            </a:r>
          </a:p>
          <a:p>
            <a:pPr>
              <a:lnSpc>
                <a:spcPts val="1265"/>
              </a:lnSpc>
            </a:pPr>
            <a:endParaRPr lang="en-CA" sz="847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803900" y="9144000"/>
            <a:ext cx="149080" cy="3243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</a:t>
            </a:r>
          </a:p>
          <a:p>
            <a:pPr>
              <a:lnSpc>
                <a:spcPts val="1265"/>
              </a:lnSpc>
            </a:pPr>
            <a:endParaRPr lang="en-CA" sz="847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311900" y="9144000"/>
            <a:ext cx="30458" cy="3211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265"/>
              </a:lnSpc>
            </a:pPr>
            <a:endParaRPr lang="en-CA" sz="847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680200" y="9144000"/>
            <a:ext cx="274114" cy="3211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7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/2020</a:t>
            </a:r>
          </a:p>
          <a:p>
            <a:pPr>
              <a:lnSpc>
                <a:spcPts val="1265"/>
              </a:lnSpc>
            </a:pPr>
            <a:endParaRPr lang="en-CA" sz="847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57200" y="9436100"/>
            <a:ext cx="445635" cy="3214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7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L’Associé</a:t>
            </a:r>
          </a:p>
          <a:p>
            <a:pPr>
              <a:lnSpc>
                <a:spcPts val="1265"/>
              </a:lnSpc>
            </a:pPr>
            <a:endParaRPr lang="en-CA" sz="857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759200" y="9436100"/>
            <a:ext cx="355867" cy="3247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7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SNC</a:t>
            </a:r>
          </a:p>
          <a:p>
            <a:pPr>
              <a:lnSpc>
                <a:spcPts val="1265"/>
              </a:lnSpc>
            </a:pPr>
            <a:endParaRPr lang="en-CA" sz="857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57200" y="9601200"/>
            <a:ext cx="437620" cy="3211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</a:t>
            </a:r>
          </a:p>
          <a:p>
            <a:pPr>
              <a:lnSpc>
                <a:spcPts val="1265"/>
              </a:lnSpc>
            </a:pPr>
            <a:endParaRPr lang="en-CA" sz="847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759200" y="9601200"/>
            <a:ext cx="437620" cy="3211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7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</a:t>
            </a:r>
          </a:p>
          <a:p>
            <a:pPr>
              <a:lnSpc>
                <a:spcPts val="1265"/>
              </a:lnSpc>
            </a:pPr>
            <a:endParaRPr lang="en-CA" sz="847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47">
            <a:extLst>
              <a:ext uri="{FF2B5EF4-FFF2-40B4-BE49-F238E27FC236}">
                <a16:creationId xmlns:a16="http://schemas.microsoft.com/office/drawing/2014/main" id="{4CA21351-38BB-4440-8839-F3C9C217E345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44" name="TextBox 48">
            <a:extLst>
              <a:ext uri="{FF2B5EF4-FFF2-40B4-BE49-F238E27FC236}">
                <a16:creationId xmlns:a16="http://schemas.microsoft.com/office/drawing/2014/main" id="{43DE51DE-5973-B14D-AD02-02A8B539A87B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C8E928-A063-0F4E-8727-88315C16F850}"/>
              </a:ext>
            </a:extLst>
          </p:cNvPr>
          <p:cNvSpPr/>
          <p:nvPr/>
        </p:nvSpPr>
        <p:spPr>
          <a:xfrm>
            <a:off x="2149515" y="106755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584B4B6-48ED-BA48-89AA-2A88DC5B3CBE}"/>
              </a:ext>
            </a:extLst>
          </p:cNvPr>
          <p:cNvSpPr/>
          <p:nvPr/>
        </p:nvSpPr>
        <p:spPr>
          <a:xfrm>
            <a:off x="360711" y="106952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4B1865-529D-4D4D-B8F6-3EFB0BB595DD}"/>
              </a:ext>
            </a:extLst>
          </p:cNvPr>
          <p:cNvSpPr/>
          <p:nvPr/>
        </p:nvSpPr>
        <p:spPr>
          <a:xfrm>
            <a:off x="1223519" y="106755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oneTexte 36"/>
          <p:cNvSpPr txBox="1"/>
          <p:nvPr/>
        </p:nvSpPr>
        <p:spPr>
          <a:xfrm rot="18995282">
            <a:off x="-532073" y="3736878"/>
            <a:ext cx="88150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PROJET</a:t>
            </a:r>
          </a:p>
        </p:txBody>
      </p:sp>
      <p:sp>
        <p:nvSpPr>
          <p:cNvPr id="36" name="TextBox 2"/>
          <p:cNvSpPr txBox="1"/>
          <p:nvPr/>
        </p:nvSpPr>
        <p:spPr>
          <a:xfrm>
            <a:off x="2946400" y="406400"/>
            <a:ext cx="1531830" cy="5319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SNC FIP INIIAM N°1 XXXX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nom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collectif</a:t>
            </a:r>
            <a:endParaRPr lang="en-CA" sz="1045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4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55900" y="749300"/>
            <a:ext cx="1965282" cy="6674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177800" algn="l"/>
                <a:tab pos="152400" algn="l"/>
              </a:tabLst>
            </a:pPr>
            <a:r>
              <a:rPr lang="en-CA" sz="1045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capital de &lt;&lt;Montant&gt;&gt;euros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Siège social : &lt;&lt;Adresse&gt;&gt;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&lt;&lt;Code postal&gt;&gt; &lt;&lt;Ville&gt;&gt;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78100" y="1257300"/>
            <a:ext cx="2156039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&lt;&lt;Numéro&gt;&gt;RCS POINTE-A-A-PITRE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6600" y="1587500"/>
            <a:ext cx="5182509" cy="334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PROCES-VERBAL DE L’ASSEMBLEE GENERALE ORDINAIRE ANNUELLE DU &lt;&lt;DATE&gt;&gt;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1917700"/>
            <a:ext cx="6355907" cy="5007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L’an &lt;&lt;Année (en lettres)&gt;&gt;, et le &lt;&lt;Jour (en lettres)&gt;&gt;&lt;&lt;Mois (en lettres)&gt;&gt;, à &lt;&lt;Heure (en lettres)&gt;&gt;, les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 se sont réunis &lt;&lt;Lieu&gt;&gt;, en assemblée générale ordinaire annuelle sur convocation de la gérance.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425700"/>
            <a:ext cx="5964453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 a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établi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feuille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présence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laquelle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annexés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les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associés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représentés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des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mandataires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qui a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émargée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chaque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membre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entrant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séance.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2933700"/>
            <a:ext cx="84318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 présents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098800"/>
            <a:ext cx="6654066" cy="5007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6045200" algn="l"/>
              </a:tabLst>
            </a:pPr>
            <a:r>
              <a:rPr lang="en-CA" sz="1045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&lt;&lt;Nom de l’associé&gt;&gt;, représentant &lt;&lt;Nombre parts&gt;&gt;parts &lt;&lt;en pleine propriété&gt;&gt;, ci	&lt;Nombre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parts&gt;&gt;parts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3606800"/>
            <a:ext cx="102688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Sont représentés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3759200"/>
            <a:ext cx="6057749" cy="5360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&lt;&lt;Nom de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l’associé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&gt;&gt;,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propriétaire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&lt;&lt;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Nombre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parts&gt;&gt;parts &lt;&lt;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pleine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propriété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&gt;&gt;, ci &lt;&lt;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Nombre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parts&gt;&gt;parts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vertu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pouvoirs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annexés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procès-verbal.</a:t>
            </a:r>
          </a:p>
          <a:p>
            <a:pPr>
              <a:lnSpc>
                <a:spcPts val="14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4114800"/>
            <a:ext cx="4968348" cy="311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&lt;&lt;Nom de l’associé&gt;&gt;préside la séance en qualité &lt;&lt;de Gérant(e) ou d’associé(e)&gt;&gt;.</a:t>
            </a:r>
          </a:p>
          <a:p>
            <a:pPr>
              <a:lnSpc>
                <a:spcPts val="118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4445000"/>
            <a:ext cx="409535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Président dépose sur le bureau et met à la disposition de l’assemblée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4610100"/>
            <a:ext cx="5081199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copies et les récépissés postaux des lettres recommandées de convocation des associés ;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0" y="4775200"/>
            <a:ext cx="206691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pouvoirs des associés représentés ;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4940300"/>
            <a:ext cx="586186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feuille de présence &lt;&lt;à laquelle sont annexés les pouvoirs des associés représentés, le cas échéant&gt;&gt;;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7200" y="5118100"/>
            <a:ext cx="297517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rapport de gestion sur les opérations de l’exercice ;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200" y="5283200"/>
            <a:ext cx="321626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comptes annuels (bilan, compte de résultat et annexe) ;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5613400"/>
            <a:ext cx="525079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 déclare que les comptes annuels, le rapport de gestion, le texte des résolutions proposées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5778500"/>
            <a:ext cx="5921493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55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&lt;&lt;le rapport du Commissaire aux comptes (s’il y en a un)&gt;&gt;ont été adressés aux associés non Gé-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55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rants avec la lettre de convocation, soit le &lt;&lt;Date&gt;&gt;, et que l’inventaire a été tenu à leur disposition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55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siège social depuis cette date.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7200" y="6451600"/>
            <a:ext cx="271003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lui donne acte de cette déclaration.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57200" y="6794500"/>
            <a:ext cx="521649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Puis le Président rappelle que l’assemblée est appelée à délibérer sur l’ordre du jour suivant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57200" y="6959600"/>
            <a:ext cx="4280659" cy="334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rapport des comptes annuels de l’exercice clos le &lt;&lt;Date de clôture&gt;&gt;;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57200" y="7124700"/>
            <a:ext cx="1437894" cy="334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pouvoirs à la gérance ;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57200" y="7289800"/>
            <a:ext cx="133017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compte des résultats ;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57200" y="7620000"/>
            <a:ext cx="4512133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55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Président donne ensuite lecture du rapport de gestion établi par la gérance.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55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Puis il ouvre la discussion.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57200" y="7950200"/>
            <a:ext cx="5624938" cy="5319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055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Personne ne demandant plus la parole, le Président met successivement aux voix les résolutions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55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suivantes inscrites à l’ordre du jour :</a:t>
            </a:r>
          </a:p>
          <a:p>
            <a:pPr>
              <a:lnSpc>
                <a:spcPts val="14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57200" y="8470900"/>
            <a:ext cx="1481175" cy="334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PREMIERE RÉSOLUTION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57200" y="8623300"/>
            <a:ext cx="6324808" cy="7114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générale, après avoir entendu la lecture du rapport de gestion et pris connaissance des comptes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annuels de l’exercice clos le &lt;&lt;Date de clôture&gt;&gt;, approuve le rapport de gestion, l’inventaire et les comptes de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l’exercice tels qu’ils lui ont été présentés par la gérance et donne à celle-ci quitus de sa gestion.</a:t>
            </a:r>
          </a:p>
          <a:p>
            <a:pPr>
              <a:lnSpc>
                <a:spcPts val="135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57200" y="9309100"/>
            <a:ext cx="466313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résolution, mise aux voix, est adoptée &lt;&lt;à l’unanimité ou à la majorité&gt;&gt;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57200" y="9474200"/>
            <a:ext cx="135005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&lt;&lt;NO&gt;&gt;RESOLUTION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57200" y="9639300"/>
            <a:ext cx="126156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Affectation du résultat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57200" y="9804400"/>
            <a:ext cx="6143348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L’assemblée décide d’affecter &lt;&lt;le bénéfice (ou la perte)&gt;&gt;de l’exercice s’élevant à &lt;&lt;Montant&gt;&gt;euros de la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manière suivante :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79" y="427647"/>
            <a:ext cx="2124434" cy="707311"/>
          </a:xfrm>
          <a:prstGeom prst="rect">
            <a:avLst/>
          </a:prstGeom>
        </p:spPr>
      </p:pic>
      <p:sp>
        <p:nvSpPr>
          <p:cNvPr id="39" name="TextBox 47">
            <a:extLst>
              <a:ext uri="{FF2B5EF4-FFF2-40B4-BE49-F238E27FC236}">
                <a16:creationId xmlns:a16="http://schemas.microsoft.com/office/drawing/2014/main" id="{46C8E4A3-601C-0C47-A172-AB0C81D1FAEC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40" name="TextBox 48">
            <a:extLst>
              <a:ext uri="{FF2B5EF4-FFF2-40B4-BE49-F238E27FC236}">
                <a16:creationId xmlns:a16="http://schemas.microsoft.com/office/drawing/2014/main" id="{FEF9B470-16DA-E341-8F19-75B3884E2FA0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2"/>
          <p:cNvSpPr txBox="1"/>
          <p:nvPr/>
        </p:nvSpPr>
        <p:spPr>
          <a:xfrm>
            <a:off x="1689783" y="497568"/>
            <a:ext cx="4179222" cy="3664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en-CA"/>
            </a:defPPr>
            <a:lvl1pPr algn="ctr">
              <a:lnSpc>
                <a:spcPts val="2760"/>
              </a:lnSpc>
              <a:defRPr sz="2800" b="1">
                <a:solidFill>
                  <a:schemeClr val="accent2"/>
                </a:solidFill>
                <a:latin typeface="Kohinoor Bangla" charset="0"/>
                <a:ea typeface="Kohinoor Bangla" charset="0"/>
                <a:cs typeface="Kohinoor Bangla" charset="0"/>
              </a:defRPr>
            </a:lvl1pPr>
          </a:lstStyle>
          <a:p>
            <a:r>
              <a:rPr lang="en-CA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</a:rPr>
              <a:t>MANDAT DE RECHERCHE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21464" y="891977"/>
            <a:ext cx="3913572" cy="2829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185"/>
              </a:lnSpc>
            </a:pPr>
            <a:r>
              <a:rPr lang="en-CA" sz="1900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N° DE MANDAT : </a:t>
            </a:r>
            <a:r>
              <a:rPr lang="fr-FR" sz="1900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cs typeface="Kohinoor Bangla" charset="0"/>
              </a:rPr>
              <a:t>FIP PME 97(X) N°1</a:t>
            </a:r>
            <a:endParaRPr lang="en-CA" sz="1900" dirty="0">
              <a:solidFill>
                <a:schemeClr val="accent1">
                  <a:lumMod val="75000"/>
                </a:schemeClr>
              </a:solidFill>
              <a:latin typeface="Optima" panose="02000503060000020004" pitchFamily="2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574800"/>
            <a:ext cx="1167627" cy="1703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Entre les </a:t>
            </a:r>
            <a:r>
              <a:rPr lang="en-CA" sz="1030" b="1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soussignés</a:t>
            </a:r>
            <a:r>
              <a:rPr lang="en-CA" sz="1030" b="1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4500" y="1828800"/>
            <a:ext cx="681918" cy="1700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endParaRPr lang="en-CA" sz="1019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49700" y="1841500"/>
            <a:ext cx="865622" cy="1700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Co-</a:t>
            </a:r>
            <a:r>
              <a:rPr lang="en-CA" sz="101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  <a:endParaRPr lang="en-CA" sz="1019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67500" y="1841500"/>
            <a:ext cx="354584" cy="1700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Tuteur</a:t>
            </a:r>
            <a:endParaRPr lang="en-CA" sz="1019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23900" y="21717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7500" y="21717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89200" y="21717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29100" y="21717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92700" y="21717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94400" y="21717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24638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962400" y="24638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</a:t>
            </a:r>
            <a:r>
              <a:rPr lang="en-CA" sz="101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Prénom</a:t>
            </a:r>
            <a:r>
              <a:rPr lang="en-CA" sz="101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380"/>
              </a:lnSpc>
            </a:pPr>
            <a:endParaRPr lang="en-CA" sz="1019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27686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962400" y="27686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34351" y="30734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81100" y="30734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65300" y="30734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62743" y="30734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686300" y="30734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270500" y="30734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57200" y="33782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962400" y="33782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31800" y="37084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962400" y="37084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44500" y="43180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962400" y="43180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19100" y="46736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949700" y="46863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06400" y="5168900"/>
            <a:ext cx="1120500" cy="12054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304800" algn="l"/>
              </a:tabLst>
            </a:pPr>
            <a:r>
              <a:rPr lang="en-CA" sz="1030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Situation </a:t>
            </a:r>
            <a:r>
              <a:rPr lang="en-CA" sz="1030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famili</a:t>
            </a:r>
            <a:r>
              <a:rPr lang="en-CA" sz="1019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ale</a:t>
            </a:r>
            <a:r>
              <a:rPr lang="en-CA" sz="1019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19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:</a:t>
            </a:r>
            <a:br>
              <a:rPr lang="en-CA" sz="12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30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</a:t>
            </a:r>
            <a:r>
              <a:rPr lang="en-CA" sz="1030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Célibataire</a:t>
            </a:r>
            <a:endParaRPr lang="en-CA" sz="1030" b="1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3300"/>
              </a:lnSpc>
            </a:pPr>
            <a:endParaRPr lang="en-CA" sz="12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11200" y="6083300"/>
            <a:ext cx="549831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Marié(e)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562100" y="6083300"/>
            <a:ext cx="102335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du mariage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098800" y="60833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492500" y="60833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229100" y="60833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562100" y="6388100"/>
            <a:ext cx="146033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/ Pays si à l’étranger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562100" y="6680200"/>
            <a:ext cx="88966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Régime actuel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022600" y="6680200"/>
            <a:ext cx="66909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Sans contrat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470400" y="6680200"/>
            <a:ext cx="71878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Avec </a:t>
            </a:r>
            <a:r>
              <a:rPr lang="en-CA" sz="101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contrat</a:t>
            </a:r>
            <a:endParaRPr lang="en-CA" sz="1019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380"/>
              </a:lnSpc>
            </a:pPr>
            <a:endParaRPr lang="en-CA" sz="1019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562100" y="6997700"/>
            <a:ext cx="2832827" cy="3603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Conjoint commun aux biens : Nom de naissance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562100" y="7289800"/>
            <a:ext cx="821700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d’usage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4800600" y="7289800"/>
            <a:ext cx="507511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562100" y="7861300"/>
            <a:ext cx="2752357" cy="1703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Cas</a:t>
            </a:r>
            <a:r>
              <a:rPr lang="en-CA" sz="1030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30" b="1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particuliers</a:t>
            </a:r>
            <a:r>
              <a:rPr lang="en-CA" sz="1030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30" b="1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affectant</a:t>
            </a:r>
            <a:r>
              <a:rPr lang="en-CA" sz="1030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30" b="1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régime</a:t>
            </a:r>
            <a:r>
              <a:rPr lang="en-CA" sz="1030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matrimonial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828800" y="8191500"/>
            <a:ext cx="507029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 procédure de divorce ou toute décision affectant le régime matrimonial (séparation de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biens, liquidation anticipée des acquêts, etc. )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828800" y="8559800"/>
            <a:ext cx="519853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 décision, toute demande, ou toute formalité de restriction judiciaire à la libre disposition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biens des époux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828800" y="8928100"/>
            <a:ext cx="224580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 cas d’application d’une loi étrangère :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828800" y="9080500"/>
            <a:ext cx="261770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Désignation du pays et du régime matrimonial :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23900" y="9639300"/>
            <a:ext cx="7138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Divorcé(e)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7124700" y="10363200"/>
            <a:ext cx="7053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4" name="TextBox 47">
            <a:extLst>
              <a:ext uri="{FF2B5EF4-FFF2-40B4-BE49-F238E27FC236}">
                <a16:creationId xmlns:a16="http://schemas.microsoft.com/office/drawing/2014/main" id="{F39E347A-8361-D94A-AAB8-405FC8F6B97D}"/>
              </a:ext>
            </a:extLst>
          </p:cNvPr>
          <p:cNvSpPr txBox="1"/>
          <p:nvPr/>
        </p:nvSpPr>
        <p:spPr>
          <a:xfrm>
            <a:off x="465882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55" name="TextBox 48">
            <a:extLst>
              <a:ext uri="{FF2B5EF4-FFF2-40B4-BE49-F238E27FC236}">
                <a16:creationId xmlns:a16="http://schemas.microsoft.com/office/drawing/2014/main" id="{E95928DC-3B9C-3942-B48C-3A7D7FCD2C0C}"/>
              </a:ext>
            </a:extLst>
          </p:cNvPr>
          <p:cNvSpPr txBox="1"/>
          <p:nvPr/>
        </p:nvSpPr>
        <p:spPr>
          <a:xfrm>
            <a:off x="7120682" y="10380910"/>
            <a:ext cx="7213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33F93C-1AAF-0A44-A43A-13EA614116AD}"/>
              </a:ext>
            </a:extLst>
          </p:cNvPr>
          <p:cNvSpPr/>
          <p:nvPr/>
        </p:nvSpPr>
        <p:spPr>
          <a:xfrm>
            <a:off x="406400" y="217170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7B4C932-4AC4-B345-B5D7-4CEF04E69CBB}"/>
              </a:ext>
            </a:extLst>
          </p:cNvPr>
          <p:cNvSpPr/>
          <p:nvPr/>
        </p:nvSpPr>
        <p:spPr>
          <a:xfrm>
            <a:off x="1279643" y="2175764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00A648-72BD-BD4D-8F22-07D309EAF653}"/>
              </a:ext>
            </a:extLst>
          </p:cNvPr>
          <p:cNvSpPr/>
          <p:nvPr/>
        </p:nvSpPr>
        <p:spPr>
          <a:xfrm>
            <a:off x="2179289" y="217648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F9E299-3532-C54D-AEC2-78662BD3438C}"/>
              </a:ext>
            </a:extLst>
          </p:cNvPr>
          <p:cNvSpPr/>
          <p:nvPr/>
        </p:nvSpPr>
        <p:spPr>
          <a:xfrm>
            <a:off x="3914212" y="219590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5EA7EED-C332-8641-8362-0C8B60D81FA7}"/>
              </a:ext>
            </a:extLst>
          </p:cNvPr>
          <p:cNvSpPr/>
          <p:nvPr/>
        </p:nvSpPr>
        <p:spPr>
          <a:xfrm>
            <a:off x="4787455" y="219997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5C87960-4343-D741-A4F0-A84096837200}"/>
              </a:ext>
            </a:extLst>
          </p:cNvPr>
          <p:cNvSpPr/>
          <p:nvPr/>
        </p:nvSpPr>
        <p:spPr>
          <a:xfrm>
            <a:off x="5687101" y="220069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366A180-C3FA-AF43-9782-5B97210635DC}"/>
              </a:ext>
            </a:extLst>
          </p:cNvPr>
          <p:cNvSpPr/>
          <p:nvPr/>
        </p:nvSpPr>
        <p:spPr>
          <a:xfrm>
            <a:off x="3665617" y="184166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E5E7BA7-AC71-AE43-BA19-E28DD57F75FA}"/>
              </a:ext>
            </a:extLst>
          </p:cNvPr>
          <p:cNvSpPr/>
          <p:nvPr/>
        </p:nvSpPr>
        <p:spPr>
          <a:xfrm>
            <a:off x="6391381" y="186723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9E37662-D915-7C49-AA98-29B68A24EE32}"/>
              </a:ext>
            </a:extLst>
          </p:cNvPr>
          <p:cNvSpPr/>
          <p:nvPr/>
        </p:nvSpPr>
        <p:spPr>
          <a:xfrm>
            <a:off x="406400" y="5777922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36D501B-1F5C-924A-859A-21645D844E73}"/>
              </a:ext>
            </a:extLst>
          </p:cNvPr>
          <p:cNvSpPr/>
          <p:nvPr/>
        </p:nvSpPr>
        <p:spPr>
          <a:xfrm>
            <a:off x="411311" y="6096059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461B121-8A51-0B44-AB20-045C64C8BA98}"/>
              </a:ext>
            </a:extLst>
          </p:cNvPr>
          <p:cNvSpPr/>
          <p:nvPr/>
        </p:nvSpPr>
        <p:spPr>
          <a:xfrm>
            <a:off x="2733477" y="670889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3A77D6C-D8DD-C646-8E11-5D7B6B10E061}"/>
              </a:ext>
            </a:extLst>
          </p:cNvPr>
          <p:cNvSpPr/>
          <p:nvPr/>
        </p:nvSpPr>
        <p:spPr>
          <a:xfrm>
            <a:off x="4212708" y="670790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E25B32-A331-C643-849A-59AB6FA85B9E}"/>
              </a:ext>
            </a:extLst>
          </p:cNvPr>
          <p:cNvSpPr/>
          <p:nvPr/>
        </p:nvSpPr>
        <p:spPr>
          <a:xfrm>
            <a:off x="1505190" y="822357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40EF3E3-3412-8247-AF76-BC7F2995A9E2}"/>
              </a:ext>
            </a:extLst>
          </p:cNvPr>
          <p:cNvSpPr/>
          <p:nvPr/>
        </p:nvSpPr>
        <p:spPr>
          <a:xfrm>
            <a:off x="1505190" y="860131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3F830D5-2090-7C45-9BFD-DBE45234B0CF}"/>
              </a:ext>
            </a:extLst>
          </p:cNvPr>
          <p:cNvSpPr/>
          <p:nvPr/>
        </p:nvSpPr>
        <p:spPr>
          <a:xfrm>
            <a:off x="1511529" y="8973582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237F36-AB44-D74E-BE02-EDE8A58B1378}"/>
              </a:ext>
            </a:extLst>
          </p:cNvPr>
          <p:cNvSpPr/>
          <p:nvPr/>
        </p:nvSpPr>
        <p:spPr>
          <a:xfrm>
            <a:off x="406400" y="965018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457200" y="419100"/>
            <a:ext cx="218489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la perte est intégralement reportée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584200"/>
            <a:ext cx="5612114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55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perte de l’exercice s’élevant à &lt;&lt;Montant&gt;&gt;euros serait inscrite au compte &lt;&lt;Report à nou-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55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veau&gt;&gt;.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092200"/>
            <a:ext cx="245195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 la perte est compensée avec les réserves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244600"/>
            <a:ext cx="5754781" cy="5319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055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perte de l’exercice s’élevant à &lt;&lt;Montant&gt;&gt;euros serait compensée à due concurrence avec la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55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réserve générale.</a:t>
            </a:r>
          </a:p>
          <a:p>
            <a:pPr>
              <a:lnSpc>
                <a:spcPts val="14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1752600"/>
            <a:ext cx="4572406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 résolution, mise aux voix, est adoptée &lt;&lt;à l’unanimité (ou à la majorité)&gt;&gt;.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 rien n’étant à l’ordre du jour, la séance est levée à &lt;&lt;Heure&gt;&gt;.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082800"/>
            <a:ext cx="6283771" cy="5319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 tout ce que dessus il a été dressé le présent procès-verbal qui, après lecture, a été signé par le Gérant, &lt;&lt;par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Président de séance,&gt;&gt;par les associés présents &lt;&lt;et par les mandataires des associés représentés&gt;&gt;</a:t>
            </a:r>
          </a:p>
          <a:p>
            <a:pPr>
              <a:lnSpc>
                <a:spcPts val="14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3187700"/>
            <a:ext cx="1005083" cy="3607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PRÉSIDENT</a:t>
            </a:r>
          </a:p>
          <a:p>
            <a:pPr>
              <a:lnSpc>
                <a:spcPts val="1380"/>
              </a:lnSpc>
            </a:pPr>
            <a:endParaRPr lang="en-CA" sz="121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40300" y="3187700"/>
            <a:ext cx="1915589" cy="3607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SECRÉTAIRE DE SÉANCE</a:t>
            </a:r>
          </a:p>
          <a:p>
            <a:pPr>
              <a:lnSpc>
                <a:spcPts val="1380"/>
              </a:lnSpc>
            </a:pPr>
            <a:endParaRPr lang="en-CA" sz="121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94400" y="10083800"/>
            <a:ext cx="49693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rot="18995282">
            <a:off x="-532073" y="3736878"/>
            <a:ext cx="88150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PROJET</a:t>
            </a:r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id="{83C47877-FFB3-4947-921E-1E3616269F88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30C06AC5-4936-FE4C-8AFF-EA3BA1C150BB}"/>
              </a:ext>
            </a:extLst>
          </p:cNvPr>
          <p:cNvSpPr txBox="1"/>
          <p:nvPr/>
        </p:nvSpPr>
        <p:spPr>
          <a:xfrm>
            <a:off x="7124700" y="10380910"/>
            <a:ext cx="1442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40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673100" y="596900"/>
            <a:ext cx="1844736" cy="3579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Pacsé(e) :</a:t>
            </a: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Date du PACS : le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60700" y="596900"/>
            <a:ext cx="38793" cy="3537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54400" y="596900"/>
            <a:ext cx="38793" cy="3537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11300" y="901700"/>
            <a:ext cx="834524" cy="3579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19500" y="901700"/>
            <a:ext cx="362920" cy="3537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11300" y="1206500"/>
            <a:ext cx="921086" cy="3579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d’usage :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2500" y="1206500"/>
            <a:ext cx="566822" cy="3579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Prénom :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11200" y="1587500"/>
            <a:ext cx="58830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Veuf (ve)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1200" y="1854200"/>
            <a:ext cx="113620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Autres (préciser)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48200" y="2362200"/>
            <a:ext cx="2425664" cy="5398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1651000" algn="l"/>
              </a:tabLst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Ci-après dénommée </a:t>
            </a:r>
            <a:r>
              <a:rPr lang="en-CA" sz="1149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le Mandant »</a:t>
            </a: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12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49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D’une part</a:t>
            </a: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40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95700" y="2984500"/>
            <a:ext cx="12343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4500" y="3225800"/>
            <a:ext cx="5646739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">
              <a:lnSpc>
                <a:spcPts val="1430"/>
              </a:lnSpc>
            </a:pP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INIIAM,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actions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simplifiées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capital de 180 000 euros,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siège</a:t>
            </a:r>
            <a:br>
              <a:rPr lang="en-CA" sz="12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112 rue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 Paris,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immatriculée</a:t>
            </a:r>
            <a:br>
              <a:rPr lang="en-CA" sz="12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39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R.C.S. de Paris sous le N°… … …, </a:t>
            </a:r>
            <a:r>
              <a:rPr lang="en-CA" sz="1139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représentée</a:t>
            </a:r>
            <a:br>
              <a:rPr lang="en-CA" sz="12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son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Président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son Directeur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dûment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habilités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effet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430"/>
              </a:lnSpc>
            </a:pPr>
            <a:endParaRPr lang="en-CA" sz="12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57700" y="4152900"/>
            <a:ext cx="24304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Ci-après dénommée </a:t>
            </a:r>
            <a:r>
              <a:rPr lang="en-CA" sz="1149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le Mandataire »</a:t>
            </a: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184900" y="4330700"/>
            <a:ext cx="83837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D’autre part</a:t>
            </a:r>
            <a:r>
              <a:rPr lang="en-CA" sz="1139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4500" y="4953000"/>
            <a:ext cx="236923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 a été convenu et arrêté ce qui suit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08300" y="5740400"/>
            <a:ext cx="166872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Cachet de l’apporteur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94400" y="10083800"/>
            <a:ext cx="49693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  <a:endParaRPr lang="en-CA" sz="10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150"/>
              </a:lnSpc>
            </a:pPr>
            <a:endParaRPr lang="en-CA" sz="10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2243627" y="5667445"/>
            <a:ext cx="3046814" cy="11176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</a:endParaRPr>
          </a:p>
        </p:txBody>
      </p:sp>
      <p:sp>
        <p:nvSpPr>
          <p:cNvPr id="24" name="TextBox 47">
            <a:extLst>
              <a:ext uri="{FF2B5EF4-FFF2-40B4-BE49-F238E27FC236}">
                <a16:creationId xmlns:a16="http://schemas.microsoft.com/office/drawing/2014/main" id="{4EB3911D-EA29-5D43-8B3E-61441604FD1B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25" name="TextBox 48">
            <a:extLst>
              <a:ext uri="{FF2B5EF4-FFF2-40B4-BE49-F238E27FC236}">
                <a16:creationId xmlns:a16="http://schemas.microsoft.com/office/drawing/2014/main" id="{ABC823D6-AB9E-3449-894C-B363406C17F4}"/>
              </a:ext>
            </a:extLst>
          </p:cNvPr>
          <p:cNvSpPr txBox="1"/>
          <p:nvPr/>
        </p:nvSpPr>
        <p:spPr>
          <a:xfrm>
            <a:off x="7124700" y="10380910"/>
            <a:ext cx="7213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7FEF2-C58C-CF45-BB54-A1627872A932}"/>
              </a:ext>
            </a:extLst>
          </p:cNvPr>
          <p:cNvSpPr/>
          <p:nvPr/>
        </p:nvSpPr>
        <p:spPr>
          <a:xfrm>
            <a:off x="318193" y="629461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BB3FEB-C379-F14A-8A01-D7DEBA40AAEC}"/>
              </a:ext>
            </a:extLst>
          </p:cNvPr>
          <p:cNvSpPr/>
          <p:nvPr/>
        </p:nvSpPr>
        <p:spPr>
          <a:xfrm>
            <a:off x="318193" y="1611975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7D09EA-CEF6-B347-86FE-0F2C2CAB1D5C}"/>
              </a:ext>
            </a:extLst>
          </p:cNvPr>
          <p:cNvSpPr/>
          <p:nvPr/>
        </p:nvSpPr>
        <p:spPr>
          <a:xfrm>
            <a:off x="318193" y="188396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2"/>
          <p:cNvSpPr txBox="1"/>
          <p:nvPr/>
        </p:nvSpPr>
        <p:spPr>
          <a:xfrm>
            <a:off x="457200" y="419100"/>
            <a:ext cx="1101905" cy="334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1 - OBJET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584200"/>
            <a:ext cx="6642100" cy="10002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confie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Mandataire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qui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l’accepte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la mission de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rechercher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de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lui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31 Mars 2021,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plusieurs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opérations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de prise de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participation dans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plusieurs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ayant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principale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la location de longue durée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entreprises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exerçant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dans les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départements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collectivités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d’Outre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-Mer, de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biens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d’équipements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professionnels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éligibles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aux dispositions des articles 199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A,B &amp; C et 217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undecies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duodecies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Code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Impôts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auxquelles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pourrait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souscrire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2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752600"/>
            <a:ext cx="6198813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sein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desquelles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pourra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avoir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vocation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participer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pourront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exercer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leur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 la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forme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anonyme,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responsabilité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limitée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nom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collectif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d’une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activité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industrielle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artisanale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nom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propre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2260600"/>
            <a:ext cx="6165790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prise de participation, ne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visant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aucune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prise de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contrôle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ne sera pas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subordonnée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l’acquisition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le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d’un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pourcentage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minimum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maximum de capital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droits </a:t>
            </a:r>
            <a:r>
              <a:rPr lang="en-CA" sz="1045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sociaux</a:t>
            </a:r>
            <a:r>
              <a:rPr lang="en-CA" sz="1045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.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2768600"/>
            <a:ext cx="1171796" cy="334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2 - DURÉE</a:t>
            </a:r>
          </a:p>
          <a:p>
            <a:pPr>
              <a:lnSpc>
                <a:spcPts val="1265"/>
              </a:lnSpc>
            </a:pPr>
            <a:endParaRPr lang="en-CA" sz="11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921000"/>
            <a:ext cx="7005123" cy="5319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convention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conclue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pour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une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durée courant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jusqu’au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31 Mars 2021, sans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faculté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résiliation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avant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</a:p>
          <a:p>
            <a:pPr>
              <a:lnSpc>
                <a:spcPts val="1400"/>
              </a:lnSpc>
            </a:pP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pour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l’une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45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l’autre</a:t>
            </a:r>
            <a:r>
              <a:rPr lang="en-CA" sz="1045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parties.</a:t>
            </a:r>
          </a:p>
          <a:p>
            <a:pPr>
              <a:lnSpc>
                <a:spcPts val="14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3441700"/>
            <a:ext cx="1556516" cy="334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3 - EXCLUSIVITÉ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594100"/>
            <a:ext cx="6183424" cy="8335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Pendant toute la durée de la présente convention et durant les vingt quatre (24) mois suivant son expiration, le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 s’interdit de conclure, directement ou indirectement, des opérations identiques ou similaires à celles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décrites à l’article1 avec des entreprises exerçant leur activité dans les départements et collectivités d’outre-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mer qui lui auraient été présentées par le Mandataire.</a:t>
            </a:r>
          </a:p>
          <a:p>
            <a:pPr>
              <a:lnSpc>
                <a:spcPts val="133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4267200"/>
            <a:ext cx="6175408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 défaut de respect par le Mandant du paragraphe ci-dessus, celui-ci sera immédiatement et de plein droit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redevable d’une somme égale à 10% du montant de l’investissement qu’il aura finalement réalisé en violation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desdites dispositions, sans mise en demeure préalable.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4940300"/>
            <a:ext cx="246862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55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4 - MISSION DU MANDATAIRE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5118100"/>
            <a:ext cx="222464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mission du Mandataire consistera à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4500" y="5448300"/>
            <a:ext cx="611096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 Rechercher, de façon confidentielle, toute opération présentant les caractéristiques mentionnées à l’article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4500" y="5613400"/>
            <a:ext cx="589616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1 ci-avant, à laquelle le Mandant pourrait éventuellement souscrire dans la limite d’un apport d’environ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4500" y="5778500"/>
            <a:ext cx="629082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_________________________________________________________________________________________ euros ;</a:t>
            </a:r>
          </a:p>
          <a:p>
            <a:pPr>
              <a:lnSpc>
                <a:spcPts val="130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6108700"/>
            <a:ext cx="6260688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réduction d’impôt à imputer du revenu de l’année en cours du mandant devra respecter la base de calcul du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tableau ci-dessous en fonction de la date de versement des sommes confiées au Mandataire :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657600" y="7150100"/>
            <a:ext cx="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endParaRPr lang="en-CA" sz="10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150"/>
              </a:lnSpc>
            </a:pPr>
            <a:endParaRPr lang="en-CA" sz="10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644900" y="7366000"/>
            <a:ext cx="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endParaRPr lang="en-CA" sz="10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150"/>
              </a:lnSpc>
            </a:pPr>
            <a:endParaRPr lang="en-CA" sz="10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644900" y="7569200"/>
            <a:ext cx="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endParaRPr lang="en-CA" sz="10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150"/>
              </a:lnSpc>
            </a:pPr>
            <a:endParaRPr lang="en-CA" sz="10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2501900" y="7772400"/>
            <a:ext cx="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endParaRPr lang="en-CA" sz="1000" dirty="0">
              <a:solidFill>
                <a:srgbClr val="9B2D26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150"/>
              </a:lnSpc>
            </a:pPr>
            <a:endParaRPr lang="en-CA" sz="1000" dirty="0">
              <a:solidFill>
                <a:srgbClr val="9B2D26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644900" y="7772400"/>
            <a:ext cx="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endParaRPr lang="en-CA" sz="1000" dirty="0">
              <a:solidFill>
                <a:srgbClr val="9B2D26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1150"/>
              </a:lnSpc>
            </a:pPr>
            <a:endParaRPr lang="en-CA" sz="1000" dirty="0">
              <a:solidFill>
                <a:srgbClr val="9B2D26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419100" y="8293100"/>
            <a:ext cx="6442469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Négocier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au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mieux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intérêts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modalités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réalisation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cette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opérations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fournissant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meilleurs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efforts pour que le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puisse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souscrire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ladite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auxdites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opérations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 31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décembre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l’année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cours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plus tard ;</a:t>
            </a:r>
          </a:p>
          <a:p>
            <a:pPr>
              <a:lnSpc>
                <a:spcPts val="130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419100" y="8953500"/>
            <a:ext cx="6405600" cy="7114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">
              <a:lnSpc>
                <a:spcPts val="1350"/>
              </a:lnSpc>
            </a:pP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• 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Présenter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avant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3ème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vendredi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du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mois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novembre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l'année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cours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au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un dossier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complet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et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finalisé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notamment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niveau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différents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engagements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contractuels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signer</a:t>
            </a:r>
            <a:b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le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et assister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dernier, le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échéant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dans la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compréhension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0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desdits</a:t>
            </a:r>
            <a:r>
              <a:rPr lang="en-CA" sz="11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documents.</a:t>
            </a:r>
          </a:p>
          <a:p>
            <a:pPr>
              <a:lnSpc>
                <a:spcPts val="1350"/>
              </a:lnSpc>
            </a:pPr>
            <a:endParaRPr lang="en-CA" sz="11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5994400" y="10083800"/>
            <a:ext cx="49693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</a:endParaRPr>
          </a:p>
        </p:txBody>
      </p:sp>
      <p:graphicFrame>
        <p:nvGraphicFramePr>
          <p:cNvPr id="61" name="Tableau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59649"/>
              </p:ext>
            </p:extLst>
          </p:nvPr>
        </p:nvGraphicFramePr>
        <p:xfrm>
          <a:off x="1105295" y="6690975"/>
          <a:ext cx="557823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416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Date de </a:t>
                      </a:r>
                      <a:r>
                        <a:rPr lang="en-CA" sz="1000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versement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Investissement</a:t>
                      </a: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productif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Apport</a:t>
                      </a: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du</a:t>
                      </a:r>
                      <a:r>
                        <a:rPr lang="en-CA" sz="1000" b="1" baseline="0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endParaRPr lang="en-CA" sz="1000" b="1" dirty="0">
                        <a:solidFill>
                          <a:srgbClr val="FEFFFF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souscripteur</a:t>
                      </a:r>
                      <a:endParaRPr lang="en-CA" sz="1000" b="1" dirty="0">
                        <a:solidFill>
                          <a:srgbClr val="FEFFFF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Réduction</a:t>
                      </a: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d’impôt</a:t>
                      </a:r>
                      <a:endParaRPr lang="fr-FR" sz="1000" dirty="0"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Gain sur </a:t>
                      </a:r>
                      <a:r>
                        <a:rPr lang="en-CA" sz="1000" b="1" dirty="0" err="1">
                          <a:solidFill>
                            <a:srgbClr val="FEFFFF"/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apport</a:t>
                      </a:r>
                      <a:endParaRPr lang="en-CA" sz="1000" b="1" dirty="0">
                        <a:solidFill>
                          <a:srgbClr val="FEFFFF"/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10/09 au 31/09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35,87 €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22%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is-I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01/10 au 30/12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36,77 €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01/0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mr-IN" sz="1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au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30/0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2</a:t>
                      </a:r>
                      <a:endParaRPr lang="mr-IN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37,39 €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01/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03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mr-IN" sz="1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au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 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31</a:t>
                      </a:r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/</a:t>
                      </a:r>
                      <a:r>
                        <a:rPr lang="fr-FR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03</a:t>
                      </a:r>
                      <a:endParaRPr lang="mr-IN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100,00 €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38,70 €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44,12 €</a:t>
                      </a:r>
                      <a:endParaRPr lang="fr-FR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tima" panose="02000503060000020004" pitchFamily="2" charset="0"/>
                        <a:ea typeface="Kohinoor Bangla" charset="0"/>
                        <a:cs typeface="Kohinoor Bangl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tima" panose="02000503060000020004" pitchFamily="2" charset="0"/>
                          <a:ea typeface="Kohinoor Bangla" charset="0"/>
                          <a:cs typeface="Kohinoor Bangla" charset="0"/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Box 47">
            <a:extLst>
              <a:ext uri="{FF2B5EF4-FFF2-40B4-BE49-F238E27FC236}">
                <a16:creationId xmlns:a16="http://schemas.microsoft.com/office/drawing/2014/main" id="{73A83607-0C61-3246-93B4-35A296B23147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30" name="TextBox 48">
            <a:extLst>
              <a:ext uri="{FF2B5EF4-FFF2-40B4-BE49-F238E27FC236}">
                <a16:creationId xmlns:a16="http://schemas.microsoft.com/office/drawing/2014/main" id="{B4BEE12D-453A-B64E-93A3-F1A84E30C076}"/>
              </a:ext>
            </a:extLst>
          </p:cNvPr>
          <p:cNvSpPr txBox="1"/>
          <p:nvPr/>
        </p:nvSpPr>
        <p:spPr>
          <a:xfrm>
            <a:off x="7124700" y="10380910"/>
            <a:ext cx="7213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/>
          <p:nvPr/>
        </p:nvSpPr>
        <p:spPr>
          <a:xfrm>
            <a:off x="457200" y="596900"/>
            <a:ext cx="297357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3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5 - RÉMUNÉRATION DU MANDATAIRE :</a:t>
            </a:r>
          </a:p>
          <a:p>
            <a:pPr>
              <a:lnSpc>
                <a:spcPts val="1265"/>
              </a:lnSpc>
            </a:pPr>
            <a:endParaRPr lang="en-CA" sz="11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62000"/>
            <a:ext cx="247728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présent mandat est consenti à titre gratuit.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092200"/>
            <a:ext cx="199253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3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ARTICLE 6 - DROIT APPLICABLE :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257300"/>
            <a:ext cx="293285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présente convention est soumise au droit français.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1422400"/>
            <a:ext cx="5926302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 litige ou différend, né de l’interprétation et/ou de l’exécution des présentes, qui n’aura pas été réglé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23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 l’amiable entre les parties, sera soumis à tout tribunal compétent du ressort du siège du mandataire,</a:t>
            </a:r>
            <a:br>
              <a:rPr lang="en-CA" sz="11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conformément au code de l’organisation judiciaire .</a:t>
            </a:r>
          </a:p>
          <a:p>
            <a:pPr>
              <a:lnSpc>
                <a:spcPts val="1300"/>
              </a:lnSpc>
            </a:pPr>
            <a:endParaRPr lang="en-CA" sz="11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260600"/>
            <a:ext cx="2178160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Fait à en deux exemplaires originaux, à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49900" y="2260600"/>
            <a:ext cx="174407" cy="3311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le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45200" y="2260600"/>
            <a:ext cx="35587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265"/>
              </a:lnSpc>
            </a:pPr>
            <a:endParaRPr lang="en-CA" sz="1023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13500" y="2260600"/>
            <a:ext cx="325410" cy="3272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3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/2020</a:t>
            </a:r>
          </a:p>
          <a:p>
            <a:pPr>
              <a:lnSpc>
                <a:spcPts val="1265"/>
              </a:lnSpc>
            </a:pPr>
            <a:endParaRPr lang="en-CA" sz="1023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2933700"/>
            <a:ext cx="12134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(s) Mandant (s)</a:t>
            </a:r>
          </a:p>
          <a:p>
            <a:pPr>
              <a:lnSpc>
                <a:spcPts val="1380"/>
              </a:lnSpc>
            </a:pPr>
            <a:endParaRPr lang="en-CA" sz="121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771900" y="2933700"/>
            <a:ext cx="97142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Le Mandataire</a:t>
            </a:r>
          </a:p>
          <a:p>
            <a:pPr>
              <a:lnSpc>
                <a:spcPts val="1380"/>
              </a:lnSpc>
            </a:pPr>
            <a:endParaRPr lang="en-CA" sz="1210" b="1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200" y="3111500"/>
            <a:ext cx="2617704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précédée de la mention manuscrite :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71900" y="3111500"/>
            <a:ext cx="2617704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Signature précédée de la mention manuscrite :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7200" y="3289300"/>
            <a:ext cx="1956305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Bon pour mandat de recherche »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771900" y="3289300"/>
            <a:ext cx="2820324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5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Bon pour acceptation de mandat de recherche »</a:t>
            </a:r>
          </a:p>
          <a:p>
            <a:pPr>
              <a:lnSpc>
                <a:spcPts val="1265"/>
              </a:lnSpc>
            </a:pPr>
            <a:endParaRPr lang="en-CA" sz="1045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62D498C0-9328-5049-A47C-68D332A3B7B7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B287738E-9163-1F4B-B0A5-993524594B90}"/>
              </a:ext>
            </a:extLst>
          </p:cNvPr>
          <p:cNvSpPr txBox="1"/>
          <p:nvPr/>
        </p:nvSpPr>
        <p:spPr>
          <a:xfrm>
            <a:off x="7124700" y="10380910"/>
            <a:ext cx="7213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2"/>
          <p:cNvSpPr txBox="1"/>
          <p:nvPr/>
        </p:nvSpPr>
        <p:spPr>
          <a:xfrm>
            <a:off x="1691847" y="482600"/>
            <a:ext cx="4179222" cy="3664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MANDAT DE RECHERCHE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21464" y="838200"/>
            <a:ext cx="3913572" cy="2829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185"/>
              </a:lnSpc>
            </a:pPr>
            <a:r>
              <a:rPr lang="en-CA" sz="1900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N° DE MANDAT : </a:t>
            </a:r>
            <a:r>
              <a:rPr lang="fr-FR" sz="1900" dirty="0">
                <a:solidFill>
                  <a:schemeClr val="accent1">
                    <a:lumMod val="75000"/>
                  </a:schemeClr>
                </a:solidFill>
                <a:latin typeface="Optima" panose="02000503060000020004" pitchFamily="2" charset="0"/>
                <a:cs typeface="Kohinoor Bangla" charset="0"/>
              </a:rPr>
              <a:t>FIP PME 97(X) N°1</a:t>
            </a:r>
            <a:endParaRPr lang="en-CA" sz="1900" dirty="0">
              <a:solidFill>
                <a:schemeClr val="accent1">
                  <a:lumMod val="75000"/>
                </a:schemeClr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600200"/>
            <a:ext cx="116762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Entre les </a:t>
            </a:r>
            <a:r>
              <a:rPr lang="en-CA" sz="1030" b="1" spc="-10" dirty="0" err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soussignés</a:t>
            </a:r>
            <a:r>
              <a:rPr lang="en-CA" sz="1030" b="1" spc="-10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380"/>
              </a:lnSpc>
            </a:pPr>
            <a:endParaRPr lang="en-CA" sz="12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4500" y="1841500"/>
            <a:ext cx="681918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Souscripteur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49700" y="1841500"/>
            <a:ext cx="86562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Co-souscripteur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05600" y="1841500"/>
            <a:ext cx="35458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Tuteur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23900" y="21717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7500" y="21717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89200" y="21717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29100" y="2171700"/>
            <a:ext cx="154529" cy="353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92700" y="2171700"/>
            <a:ext cx="325089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Mme.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94400" y="2171700"/>
            <a:ext cx="286938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Mlle.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200" y="24638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962400" y="2463800"/>
            <a:ext cx="96981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et 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200" y="27686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962400" y="2768600"/>
            <a:ext cx="1569982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et Lieu de Naissance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34351" y="30734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81100" y="30734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65300" y="30734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26322" y="30734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686300" y="30734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270500" y="3073400"/>
            <a:ext cx="64441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57200" y="33782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962400" y="3378200"/>
            <a:ext cx="683842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Nationalité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31800" y="37084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962400" y="3708400"/>
            <a:ext cx="509435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Adresse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44500" y="43180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962400" y="43180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19100" y="46736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949700" y="4686300"/>
            <a:ext cx="32765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06400" y="5168900"/>
            <a:ext cx="1120500" cy="12054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304800" algn="l"/>
              </a:tabLst>
            </a:pPr>
            <a:r>
              <a:rPr lang="en-CA" sz="1030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Situation </a:t>
            </a:r>
            <a:r>
              <a:rPr lang="en-CA" sz="1030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famili</a:t>
            </a:r>
            <a:r>
              <a:rPr lang="en-CA" sz="1019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ale</a:t>
            </a:r>
            <a:r>
              <a:rPr lang="en-CA" sz="1019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  <a:br>
              <a:rPr lang="en-CA" sz="12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30" b="1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</a:t>
            </a:r>
            <a:r>
              <a:rPr lang="en-CA" sz="1030" b="1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Célibataire</a:t>
            </a:r>
            <a:endParaRPr lang="en-CA" sz="1030" b="1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  <a:p>
            <a:pPr>
              <a:lnSpc>
                <a:spcPts val="3300"/>
              </a:lnSpc>
            </a:pPr>
            <a:endParaRPr lang="en-CA" sz="12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11200" y="6083300"/>
            <a:ext cx="549831" cy="349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Marié(e) :</a:t>
            </a:r>
          </a:p>
          <a:p>
            <a:pPr>
              <a:lnSpc>
                <a:spcPts val="1380"/>
              </a:lnSpc>
            </a:pPr>
            <a:endParaRPr lang="en-CA" sz="1030" b="1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562100" y="6083300"/>
            <a:ext cx="102335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Date du mariage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098800" y="60833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492500" y="6083300"/>
            <a:ext cx="35587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229100" y="6083300"/>
            <a:ext cx="744756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562100" y="6388100"/>
            <a:ext cx="146033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/ Pays </a:t>
            </a:r>
            <a:r>
              <a:rPr lang="en-CA" sz="101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</a:t>
            </a:r>
            <a:r>
              <a:rPr lang="en-CA" sz="101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1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01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01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l’étranger</a:t>
            </a:r>
            <a:r>
              <a:rPr lang="en-CA" sz="101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:</a:t>
            </a: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562100" y="6680200"/>
            <a:ext cx="88966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Régime actuel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022600" y="6680200"/>
            <a:ext cx="669094" cy="349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Sans contrat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470400" y="6680200"/>
            <a:ext cx="718787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Avec contrat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562100" y="6997700"/>
            <a:ext cx="2832827" cy="3603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Conjoint commun aux biens : Nom de naissance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562100" y="7289800"/>
            <a:ext cx="821700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d’usage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4800600" y="7289800"/>
            <a:ext cx="507511" cy="3533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Prénom :</a:t>
            </a:r>
          </a:p>
          <a:p>
            <a:pPr>
              <a:lnSpc>
                <a:spcPts val="1380"/>
              </a:lnSpc>
            </a:pPr>
            <a:endParaRPr lang="en-CA" sz="101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562100" y="7861300"/>
            <a:ext cx="27523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30" b="1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Cas particuliers affectant le régime matrimonial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828800" y="8191500"/>
            <a:ext cx="507029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 procédure de divorce ou toute décision affectant le régime matrimonial (séparation de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biens, liquidation anticipée des acquêts, etc. )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828800" y="8559800"/>
            <a:ext cx="519853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Toute décision, toute demande, ou toute formalité de restriction judiciaire à la libre disposition</a:t>
            </a:r>
            <a:b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des biens des époux</a:t>
            </a:r>
          </a:p>
          <a:p>
            <a:pPr>
              <a:lnSpc>
                <a:spcPts val="120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828800" y="8928100"/>
            <a:ext cx="224580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En cas d’application d’une loi étrangère :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828800" y="9080500"/>
            <a:ext cx="261770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Désignation du pays et du régime matrimonial :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23900" y="9639300"/>
            <a:ext cx="7138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Divorcé(e)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4" name="TextBox 47">
            <a:extLst>
              <a:ext uri="{FF2B5EF4-FFF2-40B4-BE49-F238E27FC236}">
                <a16:creationId xmlns:a16="http://schemas.microsoft.com/office/drawing/2014/main" id="{125AB56D-60CA-1C4D-8D6A-7C6BE6FDB780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55" name="TextBox 48">
            <a:extLst>
              <a:ext uri="{FF2B5EF4-FFF2-40B4-BE49-F238E27FC236}">
                <a16:creationId xmlns:a16="http://schemas.microsoft.com/office/drawing/2014/main" id="{27E54565-9C61-B749-B6E1-99D697878FCC}"/>
              </a:ext>
            </a:extLst>
          </p:cNvPr>
          <p:cNvSpPr txBox="1"/>
          <p:nvPr/>
        </p:nvSpPr>
        <p:spPr>
          <a:xfrm>
            <a:off x="7124700" y="10380910"/>
            <a:ext cx="7213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2F43147-2388-FC4D-85D2-A16CB72D36C8}"/>
              </a:ext>
            </a:extLst>
          </p:cNvPr>
          <p:cNvSpPr/>
          <p:nvPr/>
        </p:nvSpPr>
        <p:spPr>
          <a:xfrm>
            <a:off x="4212708" y="670790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D9F56C1-F866-5442-9417-972A13597AF9}"/>
              </a:ext>
            </a:extLst>
          </p:cNvPr>
          <p:cNvSpPr/>
          <p:nvPr/>
        </p:nvSpPr>
        <p:spPr>
          <a:xfrm>
            <a:off x="1261712" y="219108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7F0C708-ECDE-0841-9B31-62698791719F}"/>
              </a:ext>
            </a:extLst>
          </p:cNvPr>
          <p:cNvSpPr/>
          <p:nvPr/>
        </p:nvSpPr>
        <p:spPr>
          <a:xfrm>
            <a:off x="2200473" y="2205349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047982-9EBA-5D48-9E3A-8D7D35BF6456}"/>
              </a:ext>
            </a:extLst>
          </p:cNvPr>
          <p:cNvSpPr/>
          <p:nvPr/>
        </p:nvSpPr>
        <p:spPr>
          <a:xfrm>
            <a:off x="401651" y="218947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B8C9E84-EB2E-1448-A95C-8C9CE4DEC748}"/>
              </a:ext>
            </a:extLst>
          </p:cNvPr>
          <p:cNvSpPr/>
          <p:nvPr/>
        </p:nvSpPr>
        <p:spPr>
          <a:xfrm>
            <a:off x="2764908" y="6704851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7BB159A-C910-7344-9F9C-591A6423FE8E}"/>
              </a:ext>
            </a:extLst>
          </p:cNvPr>
          <p:cNvSpPr/>
          <p:nvPr/>
        </p:nvSpPr>
        <p:spPr>
          <a:xfrm>
            <a:off x="406400" y="9649545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2167DCE-D049-FE49-ACCC-22A6F9425BB4}"/>
              </a:ext>
            </a:extLst>
          </p:cNvPr>
          <p:cNvSpPr/>
          <p:nvPr/>
        </p:nvSpPr>
        <p:spPr>
          <a:xfrm>
            <a:off x="4796275" y="2186241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57D9BB8-03CF-024F-9DEA-5E01B92A4113}"/>
              </a:ext>
            </a:extLst>
          </p:cNvPr>
          <p:cNvSpPr/>
          <p:nvPr/>
        </p:nvSpPr>
        <p:spPr>
          <a:xfrm>
            <a:off x="5735036" y="2200507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DE80B65-4BAC-9C41-B122-0C8526529E67}"/>
              </a:ext>
            </a:extLst>
          </p:cNvPr>
          <p:cNvSpPr/>
          <p:nvPr/>
        </p:nvSpPr>
        <p:spPr>
          <a:xfrm>
            <a:off x="3936214" y="2184635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91B8D-2415-4346-A8EA-BFA1EFE91EBE}"/>
              </a:ext>
            </a:extLst>
          </p:cNvPr>
          <p:cNvSpPr/>
          <p:nvPr/>
        </p:nvSpPr>
        <p:spPr>
          <a:xfrm>
            <a:off x="444500" y="5787553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1F74F47-2A96-174E-ABAA-CD5204767020}"/>
              </a:ext>
            </a:extLst>
          </p:cNvPr>
          <p:cNvSpPr/>
          <p:nvPr/>
        </p:nvSpPr>
        <p:spPr>
          <a:xfrm>
            <a:off x="444500" y="6106366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673100" y="596900"/>
            <a:ext cx="1844736" cy="3579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Pacsé(e) :</a:t>
            </a: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Date du PACS : le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60700" y="596900"/>
            <a:ext cx="38793" cy="3537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54400" y="596900"/>
            <a:ext cx="38793" cy="3537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/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11300" y="901700"/>
            <a:ext cx="834524" cy="3579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Code Postal :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19500" y="901700"/>
            <a:ext cx="362920" cy="3537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Ville :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11300" y="1206500"/>
            <a:ext cx="921086" cy="3579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Nom d’usage :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2500" y="1206500"/>
            <a:ext cx="566822" cy="3579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Prénom :</a:t>
            </a:r>
          </a:p>
          <a:p>
            <a:pPr>
              <a:lnSpc>
                <a:spcPts val="1380"/>
              </a:lnSpc>
            </a:pPr>
            <a:endParaRPr lang="en-CA" sz="1139" spc="-1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11200" y="1587500"/>
            <a:ext cx="58830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Veuf (ve)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1200" y="1854200"/>
            <a:ext cx="113620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Autres (préciser)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48200" y="2362200"/>
            <a:ext cx="2425664" cy="5398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1651000" algn="l"/>
              </a:tabLst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Ci-après dénommée </a:t>
            </a:r>
            <a:r>
              <a:rPr lang="en-CA" sz="1149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le Mandant »</a:t>
            </a: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  <a:br>
              <a:rPr lang="en-CA" sz="12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49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	D’une part</a:t>
            </a: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40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95700" y="2984500"/>
            <a:ext cx="12343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 dirty="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Et</a:t>
            </a:r>
          </a:p>
          <a:p>
            <a:pPr>
              <a:lnSpc>
                <a:spcPts val="1380"/>
              </a:lnSpc>
            </a:pPr>
            <a:endParaRPr lang="en-CA" sz="1200" dirty="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57700" y="4152900"/>
            <a:ext cx="24304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Ci-après dénommée </a:t>
            </a:r>
            <a:r>
              <a:rPr lang="en-CA" sz="1149" b="1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« le Mandataire »</a:t>
            </a:r>
            <a:r>
              <a:rPr lang="en-CA" sz="1139" spc="-1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184900" y="4330700"/>
            <a:ext cx="83837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D’autre part</a:t>
            </a:r>
            <a:r>
              <a:rPr lang="en-CA" sz="1139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4500" y="4953000"/>
            <a:ext cx="236923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 spc="-1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Il a été convenu et arrêté ce qui suit 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08300" y="5740400"/>
            <a:ext cx="166872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>
                <a:solidFill>
                  <a:schemeClr val="accent2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Cachet de l’apporteur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94400" y="10083800"/>
            <a:ext cx="49693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Paraphes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2243627" y="5667445"/>
            <a:ext cx="3046814" cy="11176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752414" y="10034772"/>
            <a:ext cx="1019374" cy="41814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Optima" panose="02000503060000020004" pitchFamily="2" charset="0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D36755EC-057E-8F4A-83A3-5101E615C6A7}"/>
              </a:ext>
            </a:extLst>
          </p:cNvPr>
          <p:cNvSpPr txBox="1"/>
          <p:nvPr/>
        </p:nvSpPr>
        <p:spPr>
          <a:xfrm>
            <a:off x="444500" y="3225800"/>
            <a:ext cx="5646739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">
              <a:lnSpc>
                <a:spcPts val="1430"/>
              </a:lnSpc>
            </a:pP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La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INIIAM,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société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par actions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simplifiées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au capital de 180 000 euros,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dont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le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siège</a:t>
            </a:r>
            <a:br>
              <a:rPr lang="en-CA" sz="12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social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est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 112 rue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Blomet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75015 Paris,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immatriculée</a:t>
            </a:r>
            <a:br>
              <a:rPr lang="en-CA" sz="12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39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au R.C.S. de Paris sous le N°… … …, </a:t>
            </a:r>
            <a:r>
              <a:rPr lang="en-CA" sz="1139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représentée</a:t>
            </a:r>
            <a:br>
              <a:rPr lang="en-CA" sz="120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</a:b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par son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Président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ou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son Directeur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Général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dûment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habilités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à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cet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 </a:t>
            </a:r>
            <a:r>
              <a:rPr lang="en-CA" sz="1139" spc="-10" dirty="0" err="1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effet</a:t>
            </a:r>
            <a:r>
              <a:rPr lang="en-CA" sz="1139" spc="-10" dirty="0">
                <a:solidFill>
                  <a:srgbClr val="000000"/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,</a:t>
            </a:r>
          </a:p>
          <a:p>
            <a:pPr>
              <a:lnSpc>
                <a:spcPts val="1430"/>
              </a:lnSpc>
            </a:pPr>
            <a:endParaRPr lang="en-CA" sz="1200" dirty="0">
              <a:solidFill>
                <a:srgbClr val="000000"/>
              </a:solidFill>
              <a:latin typeface="Optima" panose="02000503060000020004" pitchFamily="2" charset="0"/>
              <a:ea typeface="Kohinoor Bangla" charset="0"/>
              <a:cs typeface="Kohinoor Bangla" charset="0"/>
            </a:endParaRPr>
          </a:p>
        </p:txBody>
      </p:sp>
      <p:sp>
        <p:nvSpPr>
          <p:cNvPr id="25" name="TextBox 47">
            <a:extLst>
              <a:ext uri="{FF2B5EF4-FFF2-40B4-BE49-F238E27FC236}">
                <a16:creationId xmlns:a16="http://schemas.microsoft.com/office/drawing/2014/main" id="{06E82309-807B-2844-83FC-95597EB025CA}"/>
              </a:ext>
            </a:extLst>
          </p:cNvPr>
          <p:cNvSpPr txBox="1"/>
          <p:nvPr/>
        </p:nvSpPr>
        <p:spPr>
          <a:xfrm>
            <a:off x="469900" y="10380910"/>
            <a:ext cx="269464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INIIAM - Dossier de souscription FIP INIIAM N°1</a:t>
            </a:r>
          </a:p>
        </p:txBody>
      </p:sp>
      <p:sp>
        <p:nvSpPr>
          <p:cNvPr id="26" name="TextBox 48">
            <a:extLst>
              <a:ext uri="{FF2B5EF4-FFF2-40B4-BE49-F238E27FC236}">
                <a16:creationId xmlns:a16="http://schemas.microsoft.com/office/drawing/2014/main" id="{7AEEF2A8-99F7-3D46-B9E8-AEA316AE4F80}"/>
              </a:ext>
            </a:extLst>
          </p:cNvPr>
          <p:cNvSpPr txBox="1"/>
          <p:nvPr/>
        </p:nvSpPr>
        <p:spPr>
          <a:xfrm>
            <a:off x="7124700" y="10380910"/>
            <a:ext cx="7213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fr-FR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  <a:ea typeface="Kohinoor Bangla" charset="0"/>
                <a:cs typeface="Kohinoor Bangla" charset="0"/>
              </a:rPr>
              <a:t>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714BAE-29B4-8541-8103-E07F2512043C}"/>
              </a:ext>
            </a:extLst>
          </p:cNvPr>
          <p:cNvSpPr/>
          <p:nvPr/>
        </p:nvSpPr>
        <p:spPr>
          <a:xfrm>
            <a:off x="342751" y="59690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5F4FF2-50D4-254E-A107-741D79642B05}"/>
              </a:ext>
            </a:extLst>
          </p:cNvPr>
          <p:cNvSpPr/>
          <p:nvPr/>
        </p:nvSpPr>
        <p:spPr>
          <a:xfrm>
            <a:off x="342751" y="1583002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83DC58-285E-5D47-B721-FCE21D2A83E3}"/>
              </a:ext>
            </a:extLst>
          </p:cNvPr>
          <p:cNvSpPr/>
          <p:nvPr/>
        </p:nvSpPr>
        <p:spPr>
          <a:xfrm>
            <a:off x="342751" y="1889170"/>
            <a:ext cx="203498" cy="144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9501</Words>
  <Application>Microsoft Macintosh PowerPoint</Application>
  <PresentationFormat>Personnalisé</PresentationFormat>
  <Paragraphs>1428</Paragraphs>
  <Slides>40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Candara</vt:lpstr>
      <vt:lpstr>Optima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Investintech.com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A2E_Engine</dc:creator>
  <cp:lastModifiedBy>Microsoft Office User</cp:lastModifiedBy>
  <cp:revision>154</cp:revision>
  <dcterms:created xsi:type="dcterms:W3CDTF">2020-08-11T14:21:31Z</dcterms:created>
  <dcterms:modified xsi:type="dcterms:W3CDTF">2020-09-18T09:34:11Z</dcterms:modified>
</cp:coreProperties>
</file>